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6" r:id="rId3"/>
    <p:sldId id="263" r:id="rId4"/>
    <p:sldId id="257" r:id="rId5"/>
    <p:sldId id="262" r:id="rId6"/>
    <p:sldId id="278" r:id="rId7"/>
    <p:sldId id="279" r:id="rId8"/>
    <p:sldId id="277" r:id="rId9"/>
    <p:sldId id="258" r:id="rId10"/>
    <p:sldId id="267" r:id="rId11"/>
    <p:sldId id="266" r:id="rId12"/>
    <p:sldId id="280" r:id="rId13"/>
    <p:sldId id="259" r:id="rId14"/>
    <p:sldId id="260" r:id="rId15"/>
    <p:sldId id="261" r:id="rId16"/>
    <p:sldId id="268" r:id="rId17"/>
    <p:sldId id="274" r:id="rId18"/>
    <p:sldId id="269" r:id="rId19"/>
    <p:sldId id="264" r:id="rId20"/>
    <p:sldId id="270" r:id="rId21"/>
    <p:sldId id="275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F44E-FEB2-47FE-A7DB-F9B1E5216837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C12D-7D7A-4BBC-A4EE-058F784795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19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F44E-FEB2-47FE-A7DB-F9B1E5216837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C12D-7D7A-4BBC-A4EE-058F784795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100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F44E-FEB2-47FE-A7DB-F9B1E5216837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C12D-7D7A-4BBC-A4EE-058F784795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02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F44E-FEB2-47FE-A7DB-F9B1E5216837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C12D-7D7A-4BBC-A4EE-058F784795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99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F44E-FEB2-47FE-A7DB-F9B1E5216837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C12D-7D7A-4BBC-A4EE-058F784795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39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F44E-FEB2-47FE-A7DB-F9B1E5216837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C12D-7D7A-4BBC-A4EE-058F784795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94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F44E-FEB2-47FE-A7DB-F9B1E5216837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C12D-7D7A-4BBC-A4EE-058F784795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45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F44E-FEB2-47FE-A7DB-F9B1E5216837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C12D-7D7A-4BBC-A4EE-058F784795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777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F44E-FEB2-47FE-A7DB-F9B1E5216837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C12D-7D7A-4BBC-A4EE-058F784795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18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F44E-FEB2-47FE-A7DB-F9B1E5216837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C12D-7D7A-4BBC-A4EE-058F784795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88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F44E-FEB2-47FE-A7DB-F9B1E5216837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C12D-7D7A-4BBC-A4EE-058F784795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59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3F44E-FEB2-47FE-A7DB-F9B1E5216837}" type="datetimeFigureOut">
              <a:rPr lang="fr-FR" smtClean="0"/>
              <a:t>07/06/2016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5C12D-7D7A-4BBC-A4EE-058F784795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39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5" y="0"/>
            <a:ext cx="9162255" cy="6858000"/>
          </a:xfrm>
        </p:spPr>
      </p:pic>
      <p:grpSp>
        <p:nvGrpSpPr>
          <p:cNvPr id="19" name="Groupe 18"/>
          <p:cNvGrpSpPr/>
          <p:nvPr/>
        </p:nvGrpSpPr>
        <p:grpSpPr>
          <a:xfrm>
            <a:off x="293506" y="0"/>
            <a:ext cx="4171529" cy="6813375"/>
            <a:chOff x="293506" y="0"/>
            <a:chExt cx="4171529" cy="6813375"/>
          </a:xfrm>
        </p:grpSpPr>
        <p:sp>
          <p:nvSpPr>
            <p:cNvPr id="6" name="Losange 5"/>
            <p:cNvSpPr>
              <a:spLocks noChangeAspect="1"/>
            </p:cNvSpPr>
            <p:nvPr/>
          </p:nvSpPr>
          <p:spPr>
            <a:xfrm>
              <a:off x="1012266" y="0"/>
              <a:ext cx="1388571" cy="1388571"/>
            </a:xfrm>
            <a:prstGeom prst="diamond">
              <a:avLst/>
            </a:prstGeom>
            <a:solidFill>
              <a:srgbClr val="9D852F">
                <a:alpha val="21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" name="Losange 9"/>
            <p:cNvSpPr>
              <a:spLocks noChangeAspect="1"/>
            </p:cNvSpPr>
            <p:nvPr/>
          </p:nvSpPr>
          <p:spPr bwMode="auto">
            <a:xfrm>
              <a:off x="314712" y="1294115"/>
              <a:ext cx="1388571" cy="1388571"/>
            </a:xfrm>
            <a:prstGeom prst="diamond">
              <a:avLst/>
            </a:prstGeom>
            <a:solidFill>
              <a:srgbClr val="8E833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1" name="Losange 10"/>
            <p:cNvSpPr>
              <a:spLocks noChangeAspect="1"/>
            </p:cNvSpPr>
            <p:nvPr/>
          </p:nvSpPr>
          <p:spPr bwMode="auto">
            <a:xfrm>
              <a:off x="304907" y="2682686"/>
              <a:ext cx="1388571" cy="1388571"/>
            </a:xfrm>
            <a:prstGeom prst="diamond">
              <a:avLst/>
            </a:prstGeom>
            <a:solidFill>
              <a:srgbClr val="8E833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2" name="Losange 11"/>
            <p:cNvSpPr>
              <a:spLocks noChangeAspect="1"/>
            </p:cNvSpPr>
            <p:nvPr/>
          </p:nvSpPr>
          <p:spPr bwMode="auto">
            <a:xfrm>
              <a:off x="299322" y="4059560"/>
              <a:ext cx="1388571" cy="1388571"/>
            </a:xfrm>
            <a:prstGeom prst="diamond">
              <a:avLst/>
            </a:prstGeom>
            <a:solidFill>
              <a:srgbClr val="8E833E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3" name="Losange 12"/>
            <p:cNvSpPr>
              <a:spLocks noChangeAspect="1"/>
            </p:cNvSpPr>
            <p:nvPr/>
          </p:nvSpPr>
          <p:spPr bwMode="auto">
            <a:xfrm>
              <a:off x="293506" y="5424804"/>
              <a:ext cx="1388571" cy="1388571"/>
            </a:xfrm>
            <a:prstGeom prst="diamond">
              <a:avLst/>
            </a:prstGeom>
            <a:solidFill>
              <a:srgbClr val="8E833E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4" name="Losange 13"/>
            <p:cNvSpPr>
              <a:spLocks noChangeAspect="1"/>
            </p:cNvSpPr>
            <p:nvPr/>
          </p:nvSpPr>
          <p:spPr bwMode="auto">
            <a:xfrm>
              <a:off x="1703283" y="5416318"/>
              <a:ext cx="1388571" cy="1388571"/>
            </a:xfrm>
            <a:prstGeom prst="diamond">
              <a:avLst/>
            </a:prstGeom>
            <a:solidFill>
              <a:srgbClr val="8E833E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5" name="Losange 14"/>
            <p:cNvSpPr>
              <a:spLocks noChangeAspect="1"/>
            </p:cNvSpPr>
            <p:nvPr/>
          </p:nvSpPr>
          <p:spPr bwMode="auto">
            <a:xfrm>
              <a:off x="1687893" y="4059559"/>
              <a:ext cx="1388571" cy="1388571"/>
            </a:xfrm>
            <a:prstGeom prst="diamond">
              <a:avLst/>
            </a:prstGeom>
            <a:solidFill>
              <a:srgbClr val="8E833E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6" name="Losange 15"/>
            <p:cNvSpPr>
              <a:spLocks noChangeAspect="1"/>
            </p:cNvSpPr>
            <p:nvPr/>
          </p:nvSpPr>
          <p:spPr bwMode="auto">
            <a:xfrm>
              <a:off x="3076464" y="5415405"/>
              <a:ext cx="1388571" cy="1388571"/>
            </a:xfrm>
            <a:prstGeom prst="diamond">
              <a:avLst/>
            </a:prstGeom>
            <a:solidFill>
              <a:srgbClr val="8E833E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Losange 16"/>
            <p:cNvSpPr>
              <a:spLocks noChangeAspect="1"/>
            </p:cNvSpPr>
            <p:nvPr/>
          </p:nvSpPr>
          <p:spPr bwMode="auto">
            <a:xfrm>
              <a:off x="1703283" y="2682686"/>
              <a:ext cx="1388571" cy="1388571"/>
            </a:xfrm>
            <a:prstGeom prst="diamond">
              <a:avLst/>
            </a:prstGeom>
            <a:solidFill>
              <a:srgbClr val="8E833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18" name="Zone de texte 2"/>
          <p:cNvSpPr txBox="1">
            <a:spLocks noChangeArrowheads="1"/>
          </p:cNvSpPr>
          <p:nvPr/>
        </p:nvSpPr>
        <p:spPr bwMode="auto">
          <a:xfrm>
            <a:off x="467544" y="462495"/>
            <a:ext cx="8208912" cy="152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400" b="1" dirty="0">
                <a:solidFill>
                  <a:srgbClr val="FFFFFF"/>
                </a:solidFill>
                <a:effectLst/>
                <a:latin typeface="Goudy Old Style"/>
                <a:ea typeface="Calibri"/>
                <a:cs typeface="Times New Roman"/>
              </a:rPr>
              <a:t>Mythologie</a:t>
            </a:r>
            <a:endParaRPr lang="fr-FR" sz="24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400" b="1" i="1" dirty="0">
                <a:solidFill>
                  <a:srgbClr val="FFFFFF"/>
                </a:solidFill>
                <a:effectLst/>
                <a:latin typeface="Goudy Old Style"/>
                <a:ea typeface="Calibri"/>
                <a:cs typeface="Times New Roman"/>
              </a:rPr>
              <a:t>Métamorphoses et révélations</a:t>
            </a:r>
            <a:endParaRPr lang="fr-FR" sz="24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E36C0A"/>
                </a:solidFill>
                <a:effectLst/>
                <a:latin typeface="Goudy Old Style"/>
                <a:ea typeface="Calibri"/>
                <a:cs typeface="Times New Roman"/>
              </a:rPr>
              <a:t> 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Zone de texte 2"/>
          <p:cNvSpPr txBox="1">
            <a:spLocks noChangeArrowheads="1"/>
          </p:cNvSpPr>
          <p:nvPr/>
        </p:nvSpPr>
        <p:spPr bwMode="auto">
          <a:xfrm>
            <a:off x="481675" y="5136235"/>
            <a:ext cx="8136904" cy="97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200" b="1" dirty="0" smtClean="0">
                <a:solidFill>
                  <a:srgbClr val="FFFFFF"/>
                </a:solidFill>
                <a:effectLst/>
                <a:latin typeface="Goudy Old Style"/>
                <a:ea typeface="Calibri"/>
                <a:cs typeface="Times New Roman"/>
              </a:rPr>
              <a:t>Jean-Bernard </a:t>
            </a:r>
            <a:r>
              <a:rPr lang="fr-FR" sz="2200" b="1" dirty="0">
                <a:solidFill>
                  <a:srgbClr val="FFFFFF"/>
                </a:solidFill>
                <a:effectLst/>
                <a:latin typeface="Goudy Old Style"/>
                <a:ea typeface="Calibri"/>
                <a:cs typeface="Times New Roman"/>
              </a:rPr>
              <a:t>Restout (1732 – 1797)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900" b="1" i="1" dirty="0">
                <a:solidFill>
                  <a:srgbClr val="FFFFFF"/>
                </a:solidFill>
                <a:effectLst/>
                <a:latin typeface="Goudy Old Style"/>
                <a:ea typeface="Calibri"/>
                <a:cs typeface="Times New Roman"/>
              </a:rPr>
              <a:t>Philémon et Baucis donnant l’hospitalité à Jupiter et Mercure</a:t>
            </a:r>
            <a:r>
              <a:rPr lang="fr-FR" sz="1900" b="1" dirty="0">
                <a:solidFill>
                  <a:srgbClr val="FFFFFF"/>
                </a:solidFill>
                <a:effectLst/>
                <a:latin typeface="Goudy Old Style"/>
                <a:ea typeface="Calibri"/>
                <a:cs typeface="Times New Roman"/>
              </a:rPr>
              <a:t>, </a:t>
            </a:r>
            <a:r>
              <a:rPr lang="fr-FR" sz="1900" b="1" dirty="0" smtClean="0">
                <a:solidFill>
                  <a:srgbClr val="FFFFFF"/>
                </a:solidFill>
                <a:effectLst/>
                <a:latin typeface="Goudy Old Style"/>
                <a:ea typeface="Calibri"/>
                <a:cs typeface="Times New Roman"/>
              </a:rPr>
              <a:t>1769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fr-FR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600" b="1" dirty="0">
                <a:solidFill>
                  <a:srgbClr val="FFFFFF"/>
                </a:solidFill>
                <a:effectLst/>
                <a:latin typeface="Goudy Old Style"/>
                <a:ea typeface="Calibri"/>
                <a:cs typeface="Times New Roman"/>
              </a:rPr>
              <a:t> Premier étage, salle 7, Galerie de Diane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99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0601" y="341784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fr-FR" sz="2000" dirty="0"/>
              <a:t>Jean Bernard </a:t>
            </a:r>
            <a:r>
              <a:rPr lang="fr-FR" sz="2000" dirty="0" smtClean="0"/>
              <a:t>Restout: du croquis préparatoire à l’œuvre….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http://www.culture.gouv.fr/Wave/image/joconde/0182/m503501_d0013417-000_p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2" t="6490" r="7717" b="3715"/>
          <a:stretch/>
        </p:blipFill>
        <p:spPr bwMode="auto">
          <a:xfrm>
            <a:off x="-206016" y="1484784"/>
            <a:ext cx="4811417" cy="3192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Espace réservé du conten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99" y="1383358"/>
            <a:ext cx="4579640" cy="339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782295"/>
              </p:ext>
            </p:extLst>
          </p:nvPr>
        </p:nvGraphicFramePr>
        <p:xfrm>
          <a:off x="467544" y="260645"/>
          <a:ext cx="8424937" cy="65009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07703"/>
                <a:gridCol w="2808617"/>
                <a:gridCol w="2808617"/>
              </a:tblGrid>
              <a:tr h="369682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Points de comparaison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8" marR="32858" marT="0" marB="0"/>
                </a:tc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Ressemblance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8" marR="32858" marT="0" marB="0"/>
                </a:tc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Différence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8" marR="32858" marT="0" marB="0"/>
                </a:tc>
              </a:tr>
              <a:tr h="123228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Le lieu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8" marR="32858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16136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Décoration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 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8" marR="3285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8" marR="3285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8" marR="32858" marT="0" marB="0"/>
                </a:tc>
              </a:tr>
              <a:tr h="369682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Porte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8" marR="3285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8" marR="3285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8" marR="32858" marT="0" marB="0"/>
                </a:tc>
              </a:tr>
              <a:tr h="123228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Personnages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8" marR="32858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16136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Localisation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 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8" marR="3285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8" marR="3285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8" marR="32858" marT="0" marB="0"/>
                </a:tc>
              </a:tr>
              <a:tr h="123228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Zeus- Hermès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8" marR="32858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78726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Description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(physique, posture, attributs</a:t>
                      </a:r>
                      <a:r>
                        <a:rPr lang="fr-FR" sz="1000" dirty="0" smtClean="0">
                          <a:effectLst/>
                        </a:rPr>
                        <a:t>)</a:t>
                      </a: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</a:txBody>
                  <a:tcPr marL="32858" marR="3285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8" marR="3285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8" marR="32858" marT="0" marB="0"/>
                </a:tc>
              </a:tr>
              <a:tr h="123228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Baucis et Philémon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8" marR="32858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55498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Description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(physique, posture, attributs)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</a:endParaRP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8" marR="3285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8" marR="32858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8" marR="32858" marT="0" marB="0"/>
                </a:tc>
              </a:tr>
              <a:tr h="123228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Bilan : Pourquoi J-B Restout </a:t>
                      </a:r>
                      <a:r>
                        <a:rPr lang="fr-FR" sz="1000" dirty="0" err="1">
                          <a:effectLst/>
                        </a:rPr>
                        <a:t>a-t-il</a:t>
                      </a:r>
                      <a:r>
                        <a:rPr lang="fr-FR" sz="1000" dirty="0">
                          <a:effectLst/>
                        </a:rPr>
                        <a:t> réorganisé son tableau ?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8" marR="32858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16136">
                <a:tc gridSpan="3"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  <a:endParaRPr lang="fr-FR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858" marR="32858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4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" y="0"/>
            <a:ext cx="9143797" cy="6858000"/>
          </a:xfrm>
        </p:spPr>
      </p:pic>
      <p:grpSp>
        <p:nvGrpSpPr>
          <p:cNvPr id="4" name="Groupe 3"/>
          <p:cNvGrpSpPr/>
          <p:nvPr/>
        </p:nvGrpSpPr>
        <p:grpSpPr>
          <a:xfrm>
            <a:off x="293506" y="0"/>
            <a:ext cx="4171529" cy="6813375"/>
            <a:chOff x="293506" y="0"/>
            <a:chExt cx="4171529" cy="6813375"/>
          </a:xfrm>
        </p:grpSpPr>
        <p:sp>
          <p:nvSpPr>
            <p:cNvPr id="6" name="Losange 5"/>
            <p:cNvSpPr>
              <a:spLocks noChangeAspect="1"/>
            </p:cNvSpPr>
            <p:nvPr/>
          </p:nvSpPr>
          <p:spPr>
            <a:xfrm>
              <a:off x="1012266" y="0"/>
              <a:ext cx="1388571" cy="1388571"/>
            </a:xfrm>
            <a:prstGeom prst="diamond">
              <a:avLst/>
            </a:prstGeom>
            <a:solidFill>
              <a:srgbClr val="9D852F">
                <a:alpha val="21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" name="Losange 6"/>
            <p:cNvSpPr>
              <a:spLocks noChangeAspect="1"/>
            </p:cNvSpPr>
            <p:nvPr/>
          </p:nvSpPr>
          <p:spPr bwMode="auto">
            <a:xfrm>
              <a:off x="314712" y="1294115"/>
              <a:ext cx="1388571" cy="1388571"/>
            </a:xfrm>
            <a:prstGeom prst="diamond">
              <a:avLst/>
            </a:prstGeom>
            <a:solidFill>
              <a:srgbClr val="8E833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8" name="Losange 7"/>
            <p:cNvSpPr>
              <a:spLocks noChangeAspect="1"/>
            </p:cNvSpPr>
            <p:nvPr/>
          </p:nvSpPr>
          <p:spPr bwMode="auto">
            <a:xfrm>
              <a:off x="304907" y="2682686"/>
              <a:ext cx="1388571" cy="1388571"/>
            </a:xfrm>
            <a:prstGeom prst="diamond">
              <a:avLst/>
            </a:prstGeom>
            <a:solidFill>
              <a:srgbClr val="8E833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9" name="Losange 8"/>
            <p:cNvSpPr>
              <a:spLocks noChangeAspect="1"/>
            </p:cNvSpPr>
            <p:nvPr/>
          </p:nvSpPr>
          <p:spPr bwMode="auto">
            <a:xfrm>
              <a:off x="299322" y="4059560"/>
              <a:ext cx="1388571" cy="1388571"/>
            </a:xfrm>
            <a:prstGeom prst="diamond">
              <a:avLst/>
            </a:prstGeom>
            <a:solidFill>
              <a:srgbClr val="8E833E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0" name="Losange 9"/>
            <p:cNvSpPr>
              <a:spLocks noChangeAspect="1"/>
            </p:cNvSpPr>
            <p:nvPr/>
          </p:nvSpPr>
          <p:spPr bwMode="auto">
            <a:xfrm>
              <a:off x="293506" y="5424804"/>
              <a:ext cx="1388571" cy="1388571"/>
            </a:xfrm>
            <a:prstGeom prst="diamond">
              <a:avLst/>
            </a:prstGeom>
            <a:solidFill>
              <a:srgbClr val="8E833E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1" name="Losange 10"/>
            <p:cNvSpPr>
              <a:spLocks noChangeAspect="1"/>
            </p:cNvSpPr>
            <p:nvPr/>
          </p:nvSpPr>
          <p:spPr bwMode="auto">
            <a:xfrm>
              <a:off x="1703283" y="5416318"/>
              <a:ext cx="1388571" cy="1388571"/>
            </a:xfrm>
            <a:prstGeom prst="diamond">
              <a:avLst/>
            </a:prstGeom>
            <a:solidFill>
              <a:srgbClr val="8E833E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2" name="Losange 11"/>
            <p:cNvSpPr>
              <a:spLocks noChangeAspect="1"/>
            </p:cNvSpPr>
            <p:nvPr/>
          </p:nvSpPr>
          <p:spPr bwMode="auto">
            <a:xfrm>
              <a:off x="1687893" y="4059559"/>
              <a:ext cx="1388571" cy="1388571"/>
            </a:xfrm>
            <a:prstGeom prst="diamond">
              <a:avLst/>
            </a:prstGeom>
            <a:solidFill>
              <a:srgbClr val="8E833E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3" name="Losange 12"/>
            <p:cNvSpPr>
              <a:spLocks noChangeAspect="1"/>
            </p:cNvSpPr>
            <p:nvPr/>
          </p:nvSpPr>
          <p:spPr bwMode="auto">
            <a:xfrm>
              <a:off x="3076464" y="5415405"/>
              <a:ext cx="1388571" cy="1388571"/>
            </a:xfrm>
            <a:prstGeom prst="diamond">
              <a:avLst/>
            </a:prstGeom>
            <a:solidFill>
              <a:srgbClr val="8E833E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4" name="Losange 13"/>
            <p:cNvSpPr>
              <a:spLocks noChangeAspect="1"/>
            </p:cNvSpPr>
            <p:nvPr/>
          </p:nvSpPr>
          <p:spPr bwMode="auto">
            <a:xfrm>
              <a:off x="1703283" y="2682686"/>
              <a:ext cx="1388571" cy="1388571"/>
            </a:xfrm>
            <a:prstGeom prst="diamond">
              <a:avLst/>
            </a:prstGeom>
            <a:solidFill>
              <a:srgbClr val="8E833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16" name="Titre 4"/>
          <p:cNvSpPr txBox="1">
            <a:spLocks/>
          </p:cNvSpPr>
          <p:nvPr/>
        </p:nvSpPr>
        <p:spPr>
          <a:xfrm>
            <a:off x="260780" y="260648"/>
            <a:ext cx="863169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9600" dirty="0" smtClean="0"/>
              <a:t/>
            </a:r>
            <a:br>
              <a:rPr lang="fr-FR" sz="9600" dirty="0" smtClean="0"/>
            </a:br>
            <a:r>
              <a:rPr lang="fr-FR" sz="9600" b="1" dirty="0" smtClean="0">
                <a:solidFill>
                  <a:schemeClr val="bg1"/>
                </a:solidFill>
                <a:latin typeface="Goudy Old Style"/>
              </a:rPr>
              <a:t>Exercice n°2 </a:t>
            </a:r>
            <a:r>
              <a:rPr lang="fr-FR" sz="9600" b="1" dirty="0" smtClean="0">
                <a:solidFill>
                  <a:schemeClr val="bg1"/>
                </a:solidFill>
                <a:latin typeface="Goudy Old Style"/>
              </a:rPr>
              <a:t>bis pour </a:t>
            </a:r>
            <a:r>
              <a:rPr lang="fr-FR" sz="9600" b="1" dirty="0" smtClean="0">
                <a:solidFill>
                  <a:schemeClr val="bg1"/>
                </a:solidFill>
                <a:latin typeface="Goudy Old Style"/>
              </a:rPr>
              <a:t>les cycles 3, 4 et lycée</a:t>
            </a:r>
          </a:p>
          <a:p>
            <a:pPr algn="l"/>
            <a:r>
              <a:rPr lang="fr-FR" sz="96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96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9600" b="1" dirty="0" smtClean="0">
                <a:solidFill>
                  <a:schemeClr val="bg1"/>
                </a:solidFill>
              </a:rPr>
              <a:t>Comparer le traitement pictural d’un </a:t>
            </a:r>
            <a:r>
              <a:rPr lang="fr-FR" sz="9600" b="1" dirty="0" smtClean="0">
                <a:solidFill>
                  <a:schemeClr val="bg1"/>
                </a:solidFill>
              </a:rPr>
              <a:t>sujet</a:t>
            </a:r>
            <a:r>
              <a:rPr lang="fr-FR" sz="96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96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40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40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4000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4000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22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22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2200" b="1" dirty="0" smtClean="0">
                <a:solidFill>
                  <a:schemeClr val="bg1"/>
                </a:solidFill>
              </a:rPr>
              <a:t/>
            </a:r>
            <a:br>
              <a:rPr lang="fr-FR" sz="2200" b="1" dirty="0" smtClean="0">
                <a:solidFill>
                  <a:schemeClr val="bg1"/>
                </a:solidFill>
              </a:rPr>
            </a:br>
            <a:r>
              <a:rPr lang="fr-FR" sz="3100" b="1" dirty="0" smtClean="0"/>
              <a:t/>
            </a:r>
            <a:br>
              <a:rPr lang="fr-FR" sz="3100" b="1" dirty="0" smtClean="0"/>
            </a:b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6034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fr-FR" sz="2000" dirty="0"/>
              <a:t>Adolphe DECHENAUD</a:t>
            </a:r>
            <a:r>
              <a:rPr lang="fr-FR" sz="2000" i="1" dirty="0"/>
              <a:t>, Philémon et Baucis</a:t>
            </a:r>
            <a:r>
              <a:rPr lang="fr-FR" sz="2000" dirty="0"/>
              <a:t>, 4e quart 19e siècle, Mâcon,  Musée des Ursulines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http://www.culture.gouv.fr/Wave/image/joconde/0272/m017204_0002210_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0" y="1052736"/>
            <a:ext cx="7195820" cy="5616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380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sz="2000" dirty="0"/>
              <a:t>RYCKAERT David III, </a:t>
            </a:r>
            <a:r>
              <a:rPr lang="fr-FR" sz="2000" i="1" dirty="0"/>
              <a:t>Philémon et Baucis</a:t>
            </a:r>
            <a:r>
              <a:rPr lang="fr-FR" sz="2000" dirty="0"/>
              <a:t>, 17</a:t>
            </a:r>
            <a:r>
              <a:rPr lang="fr-FR" sz="2000" baseline="30000" dirty="0"/>
              <a:t>e</a:t>
            </a:r>
            <a:r>
              <a:rPr lang="fr-FR" sz="2000" dirty="0"/>
              <a:t> siècle, Pau, Musée des Beaux-Arts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http://www.culture.gouv.fr/Wave/image/joconde/0063/m009804_0000294_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53975"/>
            <a:ext cx="7824234" cy="52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18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sz="2000" dirty="0"/>
              <a:t>VERDIER François, </a:t>
            </a:r>
            <a:r>
              <a:rPr lang="fr-FR" sz="2000" i="1" dirty="0"/>
              <a:t>Philémon et Baucis</a:t>
            </a:r>
            <a:r>
              <a:rPr lang="fr-FR" sz="2000" dirty="0"/>
              <a:t>, 4e quart 17e siècle, Paris,  musée du Louvre département des Arts graphiques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http://www.culture.gouv.fr/Wave/image/joconde/0189/m503501_d0210594-000_p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3367" r="2593" b="3168"/>
          <a:stretch/>
        </p:blipFill>
        <p:spPr bwMode="auto">
          <a:xfrm>
            <a:off x="764222" y="1340768"/>
            <a:ext cx="7615555" cy="5012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58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http://www.culture.gouv.fr/Wave/image/joconde/0272/m017204_0002210_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3"/>
            <a:ext cx="5038070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309" y="3279733"/>
            <a:ext cx="4826691" cy="357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542326"/>
              </p:ext>
            </p:extLst>
          </p:nvPr>
        </p:nvGraphicFramePr>
        <p:xfrm>
          <a:off x="467544" y="116632"/>
          <a:ext cx="8208912" cy="67707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35710"/>
                <a:gridCol w="2736601"/>
                <a:gridCol w="2736601"/>
              </a:tblGrid>
              <a:tr h="397484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Points de comparaison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Ressemblance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Différence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</a:tr>
              <a:tr h="132494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Le lieu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62473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r>
                        <a:rPr lang="fr-FR" sz="1100" dirty="0" smtClean="0">
                          <a:effectLst/>
                        </a:rPr>
                        <a:t>Décoration</a:t>
                      </a: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</a:tr>
              <a:tr h="397484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Porte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</a:tr>
              <a:tr h="132494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Personnages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02310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r>
                        <a:rPr lang="fr-FR" sz="1100" dirty="0" smtClean="0">
                          <a:effectLst/>
                        </a:rPr>
                        <a:t>Localisation</a:t>
                      </a: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</a:tr>
              <a:tr h="132494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Zeus- Hermès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98637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r>
                        <a:rPr lang="fr-FR" sz="1100" dirty="0" smtClean="0">
                          <a:effectLst/>
                        </a:rPr>
                        <a:t>Description</a:t>
                      </a:r>
                      <a:endParaRPr lang="fr-FR" sz="1100" dirty="0">
                        <a:effectLst/>
                      </a:endParaRP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(physique, </a:t>
                      </a:r>
                      <a:r>
                        <a:rPr lang="fr-FR" sz="1100" dirty="0" smtClean="0">
                          <a:effectLst/>
                        </a:rPr>
                        <a:t>posture,</a:t>
                      </a:r>
                      <a:r>
                        <a:rPr lang="fr-FR" sz="1100" baseline="0" dirty="0" smtClean="0">
                          <a:effectLst/>
                        </a:rPr>
                        <a:t> </a:t>
                      </a:r>
                      <a:r>
                        <a:rPr lang="fr-FR" sz="1100" dirty="0" smtClean="0">
                          <a:effectLst/>
                        </a:rPr>
                        <a:t>attributs</a:t>
                      </a:r>
                      <a:r>
                        <a:rPr lang="fr-FR" sz="1100" dirty="0">
                          <a:effectLst/>
                        </a:rPr>
                        <a:t>)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</a:tr>
              <a:tr h="132494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Baucis et Philémon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43949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Description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(physique, posture, attributs</a:t>
                      </a:r>
                      <a:r>
                        <a:rPr lang="fr-FR" sz="1100" dirty="0" smtClean="0">
                          <a:effectLst/>
                        </a:rPr>
                        <a:t>)</a:t>
                      </a: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</a:tr>
              <a:tr h="264990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Bilan : Quelle œuvre vous semble décrire avec </a:t>
                      </a:r>
                      <a:r>
                        <a:rPr lang="fr-FR" sz="1100" dirty="0" smtClean="0">
                          <a:effectLst/>
                        </a:rPr>
                        <a:t>le plus </a:t>
                      </a:r>
                      <a:r>
                        <a:rPr lang="fr-FR" sz="1100" dirty="0">
                          <a:effectLst/>
                        </a:rPr>
                        <a:t>de pertinence le récit d’Ovide ?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94969">
                <a:tc gridSpan="3"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  <a:endParaRPr lang="fr-FR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1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www.culture.gouv.fr/Wave/image/joconde/0063/m009804_0000294_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" y="0"/>
            <a:ext cx="5640558" cy="32849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68312"/>
            <a:ext cx="4844954" cy="358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804120"/>
              </p:ext>
            </p:extLst>
          </p:nvPr>
        </p:nvGraphicFramePr>
        <p:xfrm>
          <a:off x="467544" y="116632"/>
          <a:ext cx="8208912" cy="67707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35710"/>
                <a:gridCol w="2736601"/>
                <a:gridCol w="2736601"/>
              </a:tblGrid>
              <a:tr h="397484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Points de comparaison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Ressemblance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Différence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</a:tr>
              <a:tr h="132494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Le lieu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62473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r>
                        <a:rPr lang="fr-FR" sz="1100" dirty="0" smtClean="0">
                          <a:effectLst/>
                        </a:rPr>
                        <a:t>Décoration</a:t>
                      </a: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</a:tr>
              <a:tr h="397484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Porte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</a:tr>
              <a:tr h="132494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Personnages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02310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r>
                        <a:rPr lang="fr-FR" sz="1100" dirty="0" smtClean="0">
                          <a:effectLst/>
                        </a:rPr>
                        <a:t>Localisation</a:t>
                      </a: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</a:tr>
              <a:tr h="132494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Zeus- Hermès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98637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r>
                        <a:rPr lang="fr-FR" sz="1100" dirty="0" smtClean="0">
                          <a:effectLst/>
                        </a:rPr>
                        <a:t>Description</a:t>
                      </a:r>
                      <a:endParaRPr lang="fr-FR" sz="1100" dirty="0">
                        <a:effectLst/>
                      </a:endParaRP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(physique, </a:t>
                      </a:r>
                      <a:r>
                        <a:rPr lang="fr-FR" sz="1100" dirty="0" smtClean="0">
                          <a:effectLst/>
                        </a:rPr>
                        <a:t>posture,</a:t>
                      </a:r>
                      <a:r>
                        <a:rPr lang="fr-FR" sz="1100" baseline="0" dirty="0" smtClean="0">
                          <a:effectLst/>
                        </a:rPr>
                        <a:t> </a:t>
                      </a:r>
                      <a:r>
                        <a:rPr lang="fr-FR" sz="1100" dirty="0" smtClean="0">
                          <a:effectLst/>
                        </a:rPr>
                        <a:t>attributs</a:t>
                      </a:r>
                      <a:r>
                        <a:rPr lang="fr-FR" sz="1100" dirty="0">
                          <a:effectLst/>
                        </a:rPr>
                        <a:t>)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</a:tr>
              <a:tr h="132494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Baucis et Philémon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43949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Description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(physique, posture, attributs</a:t>
                      </a:r>
                      <a:r>
                        <a:rPr lang="fr-FR" sz="1100" dirty="0" smtClean="0">
                          <a:effectLst/>
                        </a:rPr>
                        <a:t>)</a:t>
                      </a: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</a:tr>
              <a:tr h="264990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Bilan : Quelle œuvre vous semble décrire avec </a:t>
                      </a:r>
                      <a:r>
                        <a:rPr lang="fr-FR" sz="1100" dirty="0" smtClean="0">
                          <a:effectLst/>
                        </a:rPr>
                        <a:t>le plus </a:t>
                      </a:r>
                      <a:r>
                        <a:rPr lang="fr-FR" sz="1100" dirty="0">
                          <a:effectLst/>
                        </a:rPr>
                        <a:t>de pertinence le récit d’Ovide ?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94969">
                <a:tc gridSpan="3"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  <a:endParaRPr lang="fr-FR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35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5" y="0"/>
            <a:ext cx="9143797" cy="6858000"/>
          </a:xfrm>
        </p:spPr>
      </p:pic>
      <p:sp>
        <p:nvSpPr>
          <p:cNvPr id="4" name="Titre 4"/>
          <p:cNvSpPr txBox="1">
            <a:spLocks/>
          </p:cNvSpPr>
          <p:nvPr/>
        </p:nvSpPr>
        <p:spPr>
          <a:xfrm>
            <a:off x="299322" y="548680"/>
            <a:ext cx="813467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9300" dirty="0" smtClean="0"/>
              <a:t/>
            </a:r>
            <a:br>
              <a:rPr lang="fr-FR" sz="9300" dirty="0" smtClean="0"/>
            </a:br>
            <a:r>
              <a:rPr lang="fr-FR" sz="9300" b="1" dirty="0" smtClean="0">
                <a:solidFill>
                  <a:schemeClr val="bg1"/>
                </a:solidFill>
                <a:latin typeface="Goudy Old Style"/>
              </a:rPr>
              <a:t>Exercice n°1 pour les cycles 1, 2 et 3</a:t>
            </a:r>
          </a:p>
          <a:p>
            <a:pPr algn="l"/>
            <a:r>
              <a:rPr lang="fr-FR" sz="93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93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9300" b="1" dirty="0" smtClean="0">
                <a:solidFill>
                  <a:schemeClr val="bg1"/>
                </a:solidFill>
                <a:latin typeface="Goudy Old Style"/>
              </a:rPr>
              <a:t>Identifier les personnages</a:t>
            </a:r>
            <a:br>
              <a:rPr lang="fr-FR" sz="93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40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40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4000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4000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22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22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2200" b="1" dirty="0" smtClean="0">
                <a:solidFill>
                  <a:schemeClr val="bg1"/>
                </a:solidFill>
              </a:rPr>
              <a:t/>
            </a:r>
            <a:br>
              <a:rPr lang="fr-FR" sz="2200" b="1" dirty="0" smtClean="0">
                <a:solidFill>
                  <a:schemeClr val="bg1"/>
                </a:solidFill>
              </a:rPr>
            </a:br>
            <a:r>
              <a:rPr lang="fr-FR" sz="3100" b="1" dirty="0" smtClean="0"/>
              <a:t/>
            </a:r>
            <a:br>
              <a:rPr lang="fr-FR" sz="3100" b="1" dirty="0" smtClean="0"/>
            </a:br>
            <a:endParaRPr lang="fr-FR" b="1" dirty="0"/>
          </a:p>
        </p:txBody>
      </p:sp>
      <p:grpSp>
        <p:nvGrpSpPr>
          <p:cNvPr id="19" name="Groupe 18"/>
          <p:cNvGrpSpPr/>
          <p:nvPr/>
        </p:nvGrpSpPr>
        <p:grpSpPr>
          <a:xfrm>
            <a:off x="293506" y="0"/>
            <a:ext cx="4171529" cy="6813375"/>
            <a:chOff x="293506" y="0"/>
            <a:chExt cx="4171529" cy="6813375"/>
          </a:xfrm>
        </p:grpSpPr>
        <p:sp>
          <p:nvSpPr>
            <p:cNvPr id="6" name="Losange 5"/>
            <p:cNvSpPr>
              <a:spLocks noChangeAspect="1"/>
            </p:cNvSpPr>
            <p:nvPr/>
          </p:nvSpPr>
          <p:spPr>
            <a:xfrm>
              <a:off x="1012266" y="0"/>
              <a:ext cx="1388571" cy="1388571"/>
            </a:xfrm>
            <a:prstGeom prst="diamond">
              <a:avLst/>
            </a:prstGeom>
            <a:solidFill>
              <a:srgbClr val="9D852F">
                <a:alpha val="21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" name="Losange 9"/>
            <p:cNvSpPr>
              <a:spLocks noChangeAspect="1"/>
            </p:cNvSpPr>
            <p:nvPr/>
          </p:nvSpPr>
          <p:spPr bwMode="auto">
            <a:xfrm>
              <a:off x="314712" y="1294115"/>
              <a:ext cx="1388571" cy="1388571"/>
            </a:xfrm>
            <a:prstGeom prst="diamond">
              <a:avLst/>
            </a:prstGeom>
            <a:solidFill>
              <a:srgbClr val="8E833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1" name="Losange 10"/>
            <p:cNvSpPr>
              <a:spLocks noChangeAspect="1"/>
            </p:cNvSpPr>
            <p:nvPr/>
          </p:nvSpPr>
          <p:spPr bwMode="auto">
            <a:xfrm>
              <a:off x="304907" y="2682686"/>
              <a:ext cx="1388571" cy="1388571"/>
            </a:xfrm>
            <a:prstGeom prst="diamond">
              <a:avLst/>
            </a:prstGeom>
            <a:solidFill>
              <a:srgbClr val="8E833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2" name="Losange 11"/>
            <p:cNvSpPr>
              <a:spLocks noChangeAspect="1"/>
            </p:cNvSpPr>
            <p:nvPr/>
          </p:nvSpPr>
          <p:spPr bwMode="auto">
            <a:xfrm>
              <a:off x="299322" y="4059560"/>
              <a:ext cx="1388571" cy="1388571"/>
            </a:xfrm>
            <a:prstGeom prst="diamond">
              <a:avLst/>
            </a:prstGeom>
            <a:solidFill>
              <a:srgbClr val="8E833E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3" name="Losange 12"/>
            <p:cNvSpPr>
              <a:spLocks noChangeAspect="1"/>
            </p:cNvSpPr>
            <p:nvPr/>
          </p:nvSpPr>
          <p:spPr bwMode="auto">
            <a:xfrm>
              <a:off x="293506" y="5424804"/>
              <a:ext cx="1388571" cy="1388571"/>
            </a:xfrm>
            <a:prstGeom prst="diamond">
              <a:avLst/>
            </a:prstGeom>
            <a:solidFill>
              <a:srgbClr val="8E833E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4" name="Losange 13"/>
            <p:cNvSpPr>
              <a:spLocks noChangeAspect="1"/>
            </p:cNvSpPr>
            <p:nvPr/>
          </p:nvSpPr>
          <p:spPr bwMode="auto">
            <a:xfrm>
              <a:off x="1703283" y="5416318"/>
              <a:ext cx="1388571" cy="1388571"/>
            </a:xfrm>
            <a:prstGeom prst="diamond">
              <a:avLst/>
            </a:prstGeom>
            <a:solidFill>
              <a:srgbClr val="8E833E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5" name="Losange 14"/>
            <p:cNvSpPr>
              <a:spLocks noChangeAspect="1"/>
            </p:cNvSpPr>
            <p:nvPr/>
          </p:nvSpPr>
          <p:spPr bwMode="auto">
            <a:xfrm>
              <a:off x="1687893" y="4059559"/>
              <a:ext cx="1388571" cy="1388571"/>
            </a:xfrm>
            <a:prstGeom prst="diamond">
              <a:avLst/>
            </a:prstGeom>
            <a:solidFill>
              <a:srgbClr val="8E833E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6" name="Losange 15"/>
            <p:cNvSpPr>
              <a:spLocks noChangeAspect="1"/>
            </p:cNvSpPr>
            <p:nvPr/>
          </p:nvSpPr>
          <p:spPr bwMode="auto">
            <a:xfrm>
              <a:off x="3076464" y="5415405"/>
              <a:ext cx="1388571" cy="1388571"/>
            </a:xfrm>
            <a:prstGeom prst="diamond">
              <a:avLst/>
            </a:prstGeom>
            <a:solidFill>
              <a:srgbClr val="8E833E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Losange 16"/>
            <p:cNvSpPr>
              <a:spLocks noChangeAspect="1"/>
            </p:cNvSpPr>
            <p:nvPr/>
          </p:nvSpPr>
          <p:spPr bwMode="auto">
            <a:xfrm>
              <a:off x="1703283" y="2682686"/>
              <a:ext cx="1388571" cy="1388571"/>
            </a:xfrm>
            <a:prstGeom prst="diamond">
              <a:avLst/>
            </a:prstGeom>
            <a:solidFill>
              <a:srgbClr val="8E833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864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http://www.culture.gouv.fr/Wave/image/joconde/0189/m503501_d0210594-000_p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3367" r="2593" b="3168"/>
          <a:stretch/>
        </p:blipFill>
        <p:spPr bwMode="auto">
          <a:xfrm>
            <a:off x="0" y="0"/>
            <a:ext cx="5580112" cy="32600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60028"/>
            <a:ext cx="4853271" cy="359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2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888192"/>
              </p:ext>
            </p:extLst>
          </p:nvPr>
        </p:nvGraphicFramePr>
        <p:xfrm>
          <a:off x="467544" y="116632"/>
          <a:ext cx="8208912" cy="67707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35710"/>
                <a:gridCol w="2736601"/>
                <a:gridCol w="2736601"/>
              </a:tblGrid>
              <a:tr h="397484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Points de comparaison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Ressemblance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Différence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</a:tr>
              <a:tr h="132494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Le lieu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62473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r>
                        <a:rPr lang="fr-FR" sz="1100" dirty="0" smtClean="0">
                          <a:effectLst/>
                        </a:rPr>
                        <a:t>Décoration</a:t>
                      </a: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</a:tr>
              <a:tr h="397484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Porte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</a:tr>
              <a:tr h="132494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Personnages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02310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r>
                        <a:rPr lang="fr-FR" sz="1100" dirty="0" smtClean="0">
                          <a:effectLst/>
                        </a:rPr>
                        <a:t>Localisation</a:t>
                      </a: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</a:tr>
              <a:tr h="132494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Zeus- Hermès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98637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r>
                        <a:rPr lang="fr-FR" sz="1100" dirty="0" smtClean="0">
                          <a:effectLst/>
                        </a:rPr>
                        <a:t>Description</a:t>
                      </a:r>
                      <a:endParaRPr lang="fr-FR" sz="1100" dirty="0">
                        <a:effectLst/>
                      </a:endParaRP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(physique, </a:t>
                      </a:r>
                      <a:r>
                        <a:rPr lang="fr-FR" sz="1100" dirty="0" smtClean="0">
                          <a:effectLst/>
                        </a:rPr>
                        <a:t>posture,</a:t>
                      </a:r>
                      <a:r>
                        <a:rPr lang="fr-FR" sz="1100" baseline="0" dirty="0" smtClean="0">
                          <a:effectLst/>
                        </a:rPr>
                        <a:t> </a:t>
                      </a:r>
                      <a:r>
                        <a:rPr lang="fr-FR" sz="1100" dirty="0" smtClean="0">
                          <a:effectLst/>
                        </a:rPr>
                        <a:t>attributs</a:t>
                      </a:r>
                      <a:r>
                        <a:rPr lang="fr-FR" sz="1100" dirty="0">
                          <a:effectLst/>
                        </a:rPr>
                        <a:t>)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</a:tr>
              <a:tr h="132494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Baucis et Philémon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43949">
                <a:tc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Description</a:t>
                      </a:r>
                    </a:p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(physique, posture, attributs</a:t>
                      </a:r>
                      <a:r>
                        <a:rPr lang="fr-FR" sz="1100" dirty="0" smtClean="0">
                          <a:effectLst/>
                        </a:rPr>
                        <a:t>)</a:t>
                      </a: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</a:tr>
              <a:tr h="264990">
                <a:tc gridSpan="3">
                  <a:txBody>
                    <a:bodyPr/>
                    <a:lstStyle/>
                    <a:p>
                      <a:pPr marL="630555" marR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Bilan : Quelle œuvre vous semble décrire avec </a:t>
                      </a:r>
                      <a:r>
                        <a:rPr lang="fr-FR" sz="1100" dirty="0" smtClean="0">
                          <a:effectLst/>
                        </a:rPr>
                        <a:t>le plus </a:t>
                      </a:r>
                      <a:r>
                        <a:rPr lang="fr-FR" sz="1100" dirty="0">
                          <a:effectLst/>
                        </a:rPr>
                        <a:t>de pertinence le récit d’Ovide ?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94969">
                <a:tc gridSpan="3">
                  <a:txBody>
                    <a:bodyPr/>
                    <a:lstStyle/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</a:p>
                    <a:p>
                      <a:pPr marL="630555" marR="449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</a:rPr>
                        <a:t> </a:t>
                      </a:r>
                      <a:endParaRPr lang="fr-FR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201" marR="32201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7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E:\musée des beaux arts\mythologie\dosiers pédago\Métamorphose et révélation\1803-1-19 Restout Philémon\1803-1-19. Restout - Philémon et Baucis donnant l'hospitalité à Jupiter et Mercure, 176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83568" y="4977172"/>
            <a:ext cx="151216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675081" y="1196752"/>
            <a:ext cx="151216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811418" y="1720630"/>
            <a:ext cx="151216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359465" y="2080670"/>
            <a:ext cx="151216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0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" y="0"/>
            <a:ext cx="9143797" cy="6858000"/>
          </a:xfrm>
        </p:spPr>
      </p:pic>
      <p:grpSp>
        <p:nvGrpSpPr>
          <p:cNvPr id="4" name="Groupe 3"/>
          <p:cNvGrpSpPr/>
          <p:nvPr/>
        </p:nvGrpSpPr>
        <p:grpSpPr>
          <a:xfrm>
            <a:off x="293506" y="0"/>
            <a:ext cx="4171529" cy="6813375"/>
            <a:chOff x="293506" y="0"/>
            <a:chExt cx="4171529" cy="6813375"/>
          </a:xfrm>
        </p:grpSpPr>
        <p:sp>
          <p:nvSpPr>
            <p:cNvPr id="6" name="Losange 5"/>
            <p:cNvSpPr>
              <a:spLocks noChangeAspect="1"/>
            </p:cNvSpPr>
            <p:nvPr/>
          </p:nvSpPr>
          <p:spPr>
            <a:xfrm>
              <a:off x="1012266" y="0"/>
              <a:ext cx="1388571" cy="1388571"/>
            </a:xfrm>
            <a:prstGeom prst="diamond">
              <a:avLst/>
            </a:prstGeom>
            <a:solidFill>
              <a:srgbClr val="9D852F">
                <a:alpha val="21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" name="Losange 6"/>
            <p:cNvSpPr>
              <a:spLocks noChangeAspect="1"/>
            </p:cNvSpPr>
            <p:nvPr/>
          </p:nvSpPr>
          <p:spPr bwMode="auto">
            <a:xfrm>
              <a:off x="314712" y="1294115"/>
              <a:ext cx="1388571" cy="1388571"/>
            </a:xfrm>
            <a:prstGeom prst="diamond">
              <a:avLst/>
            </a:prstGeom>
            <a:solidFill>
              <a:srgbClr val="8E833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8" name="Losange 7"/>
            <p:cNvSpPr>
              <a:spLocks noChangeAspect="1"/>
            </p:cNvSpPr>
            <p:nvPr/>
          </p:nvSpPr>
          <p:spPr bwMode="auto">
            <a:xfrm>
              <a:off x="304907" y="2682686"/>
              <a:ext cx="1388571" cy="1388571"/>
            </a:xfrm>
            <a:prstGeom prst="diamond">
              <a:avLst/>
            </a:prstGeom>
            <a:solidFill>
              <a:srgbClr val="8E833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9" name="Losange 8"/>
            <p:cNvSpPr>
              <a:spLocks noChangeAspect="1"/>
            </p:cNvSpPr>
            <p:nvPr/>
          </p:nvSpPr>
          <p:spPr bwMode="auto">
            <a:xfrm>
              <a:off x="299322" y="4059560"/>
              <a:ext cx="1388571" cy="1388571"/>
            </a:xfrm>
            <a:prstGeom prst="diamond">
              <a:avLst/>
            </a:prstGeom>
            <a:solidFill>
              <a:srgbClr val="8E833E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0" name="Losange 9"/>
            <p:cNvSpPr>
              <a:spLocks noChangeAspect="1"/>
            </p:cNvSpPr>
            <p:nvPr/>
          </p:nvSpPr>
          <p:spPr bwMode="auto">
            <a:xfrm>
              <a:off x="293506" y="5424804"/>
              <a:ext cx="1388571" cy="1388571"/>
            </a:xfrm>
            <a:prstGeom prst="diamond">
              <a:avLst/>
            </a:prstGeom>
            <a:solidFill>
              <a:srgbClr val="8E833E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1" name="Losange 10"/>
            <p:cNvSpPr>
              <a:spLocks noChangeAspect="1"/>
            </p:cNvSpPr>
            <p:nvPr/>
          </p:nvSpPr>
          <p:spPr bwMode="auto">
            <a:xfrm>
              <a:off x="1703283" y="5416318"/>
              <a:ext cx="1388571" cy="1388571"/>
            </a:xfrm>
            <a:prstGeom prst="diamond">
              <a:avLst/>
            </a:prstGeom>
            <a:solidFill>
              <a:srgbClr val="8E833E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2" name="Losange 11"/>
            <p:cNvSpPr>
              <a:spLocks noChangeAspect="1"/>
            </p:cNvSpPr>
            <p:nvPr/>
          </p:nvSpPr>
          <p:spPr bwMode="auto">
            <a:xfrm>
              <a:off x="1687893" y="4059559"/>
              <a:ext cx="1388571" cy="1388571"/>
            </a:xfrm>
            <a:prstGeom prst="diamond">
              <a:avLst/>
            </a:prstGeom>
            <a:solidFill>
              <a:srgbClr val="8E833E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3" name="Losange 12"/>
            <p:cNvSpPr>
              <a:spLocks noChangeAspect="1"/>
            </p:cNvSpPr>
            <p:nvPr/>
          </p:nvSpPr>
          <p:spPr bwMode="auto">
            <a:xfrm>
              <a:off x="3076464" y="5415405"/>
              <a:ext cx="1388571" cy="1388571"/>
            </a:xfrm>
            <a:prstGeom prst="diamond">
              <a:avLst/>
            </a:prstGeom>
            <a:solidFill>
              <a:srgbClr val="8E833E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4" name="Losange 13"/>
            <p:cNvSpPr>
              <a:spLocks noChangeAspect="1"/>
            </p:cNvSpPr>
            <p:nvPr/>
          </p:nvSpPr>
          <p:spPr bwMode="auto">
            <a:xfrm>
              <a:off x="1703283" y="2682686"/>
              <a:ext cx="1388571" cy="1388571"/>
            </a:xfrm>
            <a:prstGeom prst="diamond">
              <a:avLst/>
            </a:prstGeom>
            <a:solidFill>
              <a:srgbClr val="8E833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15" name="Titre 4"/>
          <p:cNvSpPr txBox="1">
            <a:spLocks/>
          </p:cNvSpPr>
          <p:nvPr/>
        </p:nvSpPr>
        <p:spPr>
          <a:xfrm>
            <a:off x="309776" y="559102"/>
            <a:ext cx="862451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6400" b="1" dirty="0" smtClean="0">
                <a:solidFill>
                  <a:schemeClr val="bg1"/>
                </a:solidFill>
                <a:latin typeface="Goudy Old Style"/>
              </a:rPr>
              <a:t>Exercices n°2 pour les cycles 1, 2 et 3</a:t>
            </a:r>
            <a:br>
              <a:rPr lang="fr-FR" sz="64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6400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6400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6400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6400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6400" b="1" dirty="0" smtClean="0">
                <a:solidFill>
                  <a:schemeClr val="bg1"/>
                </a:solidFill>
                <a:latin typeface="Goudy Old Style"/>
              </a:rPr>
              <a:t>Si le tableau parlait…</a:t>
            </a:r>
            <a:r>
              <a:rPr lang="fr-FR" sz="4300" dirty="0" smtClean="0">
                <a:solidFill>
                  <a:schemeClr val="bg1"/>
                </a:solidFill>
                <a:latin typeface="Goudy Old Style"/>
              </a:rPr>
              <a:t>  </a:t>
            </a:r>
            <a:r>
              <a:rPr lang="fr-FR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dirty="0" smtClean="0">
                <a:solidFill>
                  <a:schemeClr val="bg1"/>
                </a:solidFill>
                <a:latin typeface="Goudy Old Style"/>
              </a:rPr>
            </a:br>
            <a:endParaRPr lang="fr-FR" b="1" dirty="0">
              <a:solidFill>
                <a:schemeClr val="bg1"/>
              </a:solidFill>
              <a:latin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6340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E:\musée des beaux arts\mythologie\dosiers pédago\Métamorphose et révélation\1803-1-19 Restout Philémon\1803-1-19. Restout - Philémon et Baucis donnant l'hospitalité à Jupiter et Mercure, 176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352928" cy="64087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à coins arrondis 4"/>
          <p:cNvSpPr/>
          <p:nvPr/>
        </p:nvSpPr>
        <p:spPr>
          <a:xfrm>
            <a:off x="-24386" y="2560779"/>
            <a:ext cx="2987824" cy="1368152"/>
          </a:xfrm>
          <a:prstGeom prst="wedgeRoundRectCallout">
            <a:avLst>
              <a:gd name="adj1" fmla="val 49605"/>
              <a:gd name="adj2" fmla="val 6568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10142" y="620688"/>
            <a:ext cx="2987824" cy="1224136"/>
          </a:xfrm>
          <a:prstGeom prst="wedgeRoundRectCallout">
            <a:avLst>
              <a:gd name="adj1" fmla="val 64664"/>
              <a:gd name="adj2" fmla="val 70426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3563888" y="338064"/>
            <a:ext cx="2808312" cy="1125399"/>
          </a:xfrm>
          <a:prstGeom prst="wedgeRoundRectCallout">
            <a:avLst>
              <a:gd name="adj1" fmla="val 12038"/>
              <a:gd name="adj2" fmla="val 126111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6588224" y="1166584"/>
            <a:ext cx="2555776" cy="931979"/>
          </a:xfrm>
          <a:prstGeom prst="wedgeRoundRectCallout">
            <a:avLst>
              <a:gd name="adj1" fmla="val -15975"/>
              <a:gd name="adj2" fmla="val 101502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5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5" y="0"/>
            <a:ext cx="9143797" cy="6858000"/>
          </a:xfrm>
        </p:spPr>
      </p:pic>
      <p:sp>
        <p:nvSpPr>
          <p:cNvPr id="4" name="Titre 4"/>
          <p:cNvSpPr txBox="1">
            <a:spLocks/>
          </p:cNvSpPr>
          <p:nvPr/>
        </p:nvSpPr>
        <p:spPr>
          <a:xfrm>
            <a:off x="299322" y="548680"/>
            <a:ext cx="813467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9300" dirty="0" smtClean="0"/>
              <a:t/>
            </a:r>
            <a:br>
              <a:rPr lang="fr-FR" sz="9300" dirty="0" smtClean="0"/>
            </a:br>
            <a:r>
              <a:rPr lang="fr-FR" sz="9300" b="1" dirty="0" smtClean="0">
                <a:solidFill>
                  <a:schemeClr val="bg1"/>
                </a:solidFill>
                <a:latin typeface="Goudy Old Style"/>
              </a:rPr>
              <a:t>Exercice n°1 pour les cycles </a:t>
            </a:r>
            <a:r>
              <a:rPr lang="fr-FR" sz="9300" b="1" dirty="0" smtClean="0">
                <a:solidFill>
                  <a:schemeClr val="bg1"/>
                </a:solidFill>
                <a:latin typeface="Goudy Old Style"/>
              </a:rPr>
              <a:t>3, 4 et lycée</a:t>
            </a:r>
            <a:endParaRPr lang="fr-FR" sz="9300" b="1" dirty="0" smtClean="0">
              <a:solidFill>
                <a:schemeClr val="bg1"/>
              </a:solidFill>
              <a:latin typeface="Goudy Old Style"/>
            </a:endParaRPr>
          </a:p>
          <a:p>
            <a:pPr algn="l"/>
            <a:r>
              <a:rPr lang="fr-FR" sz="93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93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9300" b="1" dirty="0" smtClean="0">
                <a:solidFill>
                  <a:schemeClr val="bg1"/>
                </a:solidFill>
                <a:latin typeface="Goudy Old Style"/>
              </a:rPr>
              <a:t>Identifier les personnages</a:t>
            </a:r>
            <a:br>
              <a:rPr lang="fr-FR" sz="93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40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40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4000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4000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22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22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2200" b="1" dirty="0" smtClean="0">
                <a:solidFill>
                  <a:schemeClr val="bg1"/>
                </a:solidFill>
              </a:rPr>
              <a:t/>
            </a:r>
            <a:br>
              <a:rPr lang="fr-FR" sz="2200" b="1" dirty="0" smtClean="0">
                <a:solidFill>
                  <a:schemeClr val="bg1"/>
                </a:solidFill>
              </a:rPr>
            </a:br>
            <a:r>
              <a:rPr lang="fr-FR" sz="3100" b="1" dirty="0" smtClean="0"/>
              <a:t/>
            </a:r>
            <a:br>
              <a:rPr lang="fr-FR" sz="3100" b="1" dirty="0" smtClean="0"/>
            </a:br>
            <a:endParaRPr lang="fr-FR" b="1" dirty="0"/>
          </a:p>
        </p:txBody>
      </p:sp>
      <p:grpSp>
        <p:nvGrpSpPr>
          <p:cNvPr id="19" name="Groupe 18"/>
          <p:cNvGrpSpPr/>
          <p:nvPr/>
        </p:nvGrpSpPr>
        <p:grpSpPr>
          <a:xfrm>
            <a:off x="293506" y="0"/>
            <a:ext cx="4171529" cy="6813375"/>
            <a:chOff x="293506" y="0"/>
            <a:chExt cx="4171529" cy="6813375"/>
          </a:xfrm>
        </p:grpSpPr>
        <p:sp>
          <p:nvSpPr>
            <p:cNvPr id="6" name="Losange 5"/>
            <p:cNvSpPr>
              <a:spLocks noChangeAspect="1"/>
            </p:cNvSpPr>
            <p:nvPr/>
          </p:nvSpPr>
          <p:spPr>
            <a:xfrm>
              <a:off x="1012266" y="0"/>
              <a:ext cx="1388571" cy="1388571"/>
            </a:xfrm>
            <a:prstGeom prst="diamond">
              <a:avLst/>
            </a:prstGeom>
            <a:solidFill>
              <a:srgbClr val="9D852F">
                <a:alpha val="21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0" name="Losange 9"/>
            <p:cNvSpPr>
              <a:spLocks noChangeAspect="1"/>
            </p:cNvSpPr>
            <p:nvPr/>
          </p:nvSpPr>
          <p:spPr bwMode="auto">
            <a:xfrm>
              <a:off x="314712" y="1294115"/>
              <a:ext cx="1388571" cy="1388571"/>
            </a:xfrm>
            <a:prstGeom prst="diamond">
              <a:avLst/>
            </a:prstGeom>
            <a:solidFill>
              <a:srgbClr val="8E833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1" name="Losange 10"/>
            <p:cNvSpPr>
              <a:spLocks noChangeAspect="1"/>
            </p:cNvSpPr>
            <p:nvPr/>
          </p:nvSpPr>
          <p:spPr bwMode="auto">
            <a:xfrm>
              <a:off x="304907" y="2682686"/>
              <a:ext cx="1388571" cy="1388571"/>
            </a:xfrm>
            <a:prstGeom prst="diamond">
              <a:avLst/>
            </a:prstGeom>
            <a:solidFill>
              <a:srgbClr val="8E833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2" name="Losange 11"/>
            <p:cNvSpPr>
              <a:spLocks noChangeAspect="1"/>
            </p:cNvSpPr>
            <p:nvPr/>
          </p:nvSpPr>
          <p:spPr bwMode="auto">
            <a:xfrm>
              <a:off x="299322" y="4059560"/>
              <a:ext cx="1388571" cy="1388571"/>
            </a:xfrm>
            <a:prstGeom prst="diamond">
              <a:avLst/>
            </a:prstGeom>
            <a:solidFill>
              <a:srgbClr val="8E833E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3" name="Losange 12"/>
            <p:cNvSpPr>
              <a:spLocks noChangeAspect="1"/>
            </p:cNvSpPr>
            <p:nvPr/>
          </p:nvSpPr>
          <p:spPr bwMode="auto">
            <a:xfrm>
              <a:off x="293506" y="5424804"/>
              <a:ext cx="1388571" cy="1388571"/>
            </a:xfrm>
            <a:prstGeom prst="diamond">
              <a:avLst/>
            </a:prstGeom>
            <a:solidFill>
              <a:srgbClr val="8E833E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4" name="Losange 13"/>
            <p:cNvSpPr>
              <a:spLocks noChangeAspect="1"/>
            </p:cNvSpPr>
            <p:nvPr/>
          </p:nvSpPr>
          <p:spPr bwMode="auto">
            <a:xfrm>
              <a:off x="1703283" y="5416318"/>
              <a:ext cx="1388571" cy="1388571"/>
            </a:xfrm>
            <a:prstGeom prst="diamond">
              <a:avLst/>
            </a:prstGeom>
            <a:solidFill>
              <a:srgbClr val="8E833E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5" name="Losange 14"/>
            <p:cNvSpPr>
              <a:spLocks noChangeAspect="1"/>
            </p:cNvSpPr>
            <p:nvPr/>
          </p:nvSpPr>
          <p:spPr bwMode="auto">
            <a:xfrm>
              <a:off x="1687893" y="4059559"/>
              <a:ext cx="1388571" cy="1388571"/>
            </a:xfrm>
            <a:prstGeom prst="diamond">
              <a:avLst/>
            </a:prstGeom>
            <a:solidFill>
              <a:srgbClr val="8E833E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6" name="Losange 15"/>
            <p:cNvSpPr>
              <a:spLocks noChangeAspect="1"/>
            </p:cNvSpPr>
            <p:nvPr/>
          </p:nvSpPr>
          <p:spPr bwMode="auto">
            <a:xfrm>
              <a:off x="3076464" y="5415405"/>
              <a:ext cx="1388571" cy="1388571"/>
            </a:xfrm>
            <a:prstGeom prst="diamond">
              <a:avLst/>
            </a:prstGeom>
            <a:solidFill>
              <a:srgbClr val="8E833E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7" name="Losange 16"/>
            <p:cNvSpPr>
              <a:spLocks noChangeAspect="1"/>
            </p:cNvSpPr>
            <p:nvPr/>
          </p:nvSpPr>
          <p:spPr bwMode="auto">
            <a:xfrm>
              <a:off x="1703283" y="2682686"/>
              <a:ext cx="1388571" cy="1388571"/>
            </a:xfrm>
            <a:prstGeom prst="diamond">
              <a:avLst/>
            </a:prstGeom>
            <a:solidFill>
              <a:srgbClr val="8E833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271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E:\musée des beaux arts\mythologie\dosiers pédago\Métamorphose et révélation\1803-1-19 Restout Philémon\1803-1-19. Restout - Philémon et Baucis donnant l'hospitalité à Jupiter et Mercure, 176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83568" y="4977172"/>
            <a:ext cx="151216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675081" y="1196752"/>
            <a:ext cx="151216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811418" y="1720630"/>
            <a:ext cx="151216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359465" y="2080670"/>
            <a:ext cx="151216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35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" y="0"/>
            <a:ext cx="9143797" cy="6858000"/>
          </a:xfrm>
        </p:spPr>
      </p:pic>
      <p:grpSp>
        <p:nvGrpSpPr>
          <p:cNvPr id="4" name="Groupe 3"/>
          <p:cNvGrpSpPr/>
          <p:nvPr/>
        </p:nvGrpSpPr>
        <p:grpSpPr>
          <a:xfrm>
            <a:off x="293506" y="0"/>
            <a:ext cx="4171529" cy="6813375"/>
            <a:chOff x="293506" y="0"/>
            <a:chExt cx="4171529" cy="6813375"/>
          </a:xfrm>
        </p:grpSpPr>
        <p:sp>
          <p:nvSpPr>
            <p:cNvPr id="6" name="Losange 5"/>
            <p:cNvSpPr>
              <a:spLocks noChangeAspect="1"/>
            </p:cNvSpPr>
            <p:nvPr/>
          </p:nvSpPr>
          <p:spPr>
            <a:xfrm>
              <a:off x="1012266" y="0"/>
              <a:ext cx="1388571" cy="1388571"/>
            </a:xfrm>
            <a:prstGeom prst="diamond">
              <a:avLst/>
            </a:prstGeom>
            <a:solidFill>
              <a:srgbClr val="9D852F">
                <a:alpha val="21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" name="Losange 6"/>
            <p:cNvSpPr>
              <a:spLocks noChangeAspect="1"/>
            </p:cNvSpPr>
            <p:nvPr/>
          </p:nvSpPr>
          <p:spPr bwMode="auto">
            <a:xfrm>
              <a:off x="314712" y="1294115"/>
              <a:ext cx="1388571" cy="1388571"/>
            </a:xfrm>
            <a:prstGeom prst="diamond">
              <a:avLst/>
            </a:prstGeom>
            <a:solidFill>
              <a:srgbClr val="8E833E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8" name="Losange 7"/>
            <p:cNvSpPr>
              <a:spLocks noChangeAspect="1"/>
            </p:cNvSpPr>
            <p:nvPr/>
          </p:nvSpPr>
          <p:spPr bwMode="auto">
            <a:xfrm>
              <a:off x="304907" y="2682686"/>
              <a:ext cx="1388571" cy="1388571"/>
            </a:xfrm>
            <a:prstGeom prst="diamond">
              <a:avLst/>
            </a:prstGeom>
            <a:solidFill>
              <a:srgbClr val="8E833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9" name="Losange 8"/>
            <p:cNvSpPr>
              <a:spLocks noChangeAspect="1"/>
            </p:cNvSpPr>
            <p:nvPr/>
          </p:nvSpPr>
          <p:spPr bwMode="auto">
            <a:xfrm>
              <a:off x="299322" y="4059560"/>
              <a:ext cx="1388571" cy="1388571"/>
            </a:xfrm>
            <a:prstGeom prst="diamond">
              <a:avLst/>
            </a:prstGeom>
            <a:solidFill>
              <a:srgbClr val="8E833E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0" name="Losange 9"/>
            <p:cNvSpPr>
              <a:spLocks noChangeAspect="1"/>
            </p:cNvSpPr>
            <p:nvPr/>
          </p:nvSpPr>
          <p:spPr bwMode="auto">
            <a:xfrm>
              <a:off x="293506" y="5424804"/>
              <a:ext cx="1388571" cy="1388571"/>
            </a:xfrm>
            <a:prstGeom prst="diamond">
              <a:avLst/>
            </a:prstGeom>
            <a:solidFill>
              <a:srgbClr val="8E833E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1" name="Losange 10"/>
            <p:cNvSpPr>
              <a:spLocks noChangeAspect="1"/>
            </p:cNvSpPr>
            <p:nvPr/>
          </p:nvSpPr>
          <p:spPr bwMode="auto">
            <a:xfrm>
              <a:off x="1703283" y="5416318"/>
              <a:ext cx="1388571" cy="1388571"/>
            </a:xfrm>
            <a:prstGeom prst="diamond">
              <a:avLst/>
            </a:prstGeom>
            <a:solidFill>
              <a:srgbClr val="8E833E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2" name="Losange 11"/>
            <p:cNvSpPr>
              <a:spLocks noChangeAspect="1"/>
            </p:cNvSpPr>
            <p:nvPr/>
          </p:nvSpPr>
          <p:spPr bwMode="auto">
            <a:xfrm>
              <a:off x="1687893" y="4059559"/>
              <a:ext cx="1388571" cy="1388571"/>
            </a:xfrm>
            <a:prstGeom prst="diamond">
              <a:avLst/>
            </a:prstGeom>
            <a:solidFill>
              <a:srgbClr val="8E833E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3" name="Losange 12"/>
            <p:cNvSpPr>
              <a:spLocks noChangeAspect="1"/>
            </p:cNvSpPr>
            <p:nvPr/>
          </p:nvSpPr>
          <p:spPr bwMode="auto">
            <a:xfrm>
              <a:off x="3076464" y="5415405"/>
              <a:ext cx="1388571" cy="1388571"/>
            </a:xfrm>
            <a:prstGeom prst="diamond">
              <a:avLst/>
            </a:prstGeom>
            <a:solidFill>
              <a:srgbClr val="8E833E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4" name="Losange 13"/>
            <p:cNvSpPr>
              <a:spLocks noChangeAspect="1"/>
            </p:cNvSpPr>
            <p:nvPr/>
          </p:nvSpPr>
          <p:spPr bwMode="auto">
            <a:xfrm>
              <a:off x="1703283" y="2682686"/>
              <a:ext cx="1388571" cy="1388571"/>
            </a:xfrm>
            <a:prstGeom prst="diamond">
              <a:avLst/>
            </a:prstGeom>
            <a:solidFill>
              <a:srgbClr val="8E833E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16" name="Titre 4"/>
          <p:cNvSpPr txBox="1">
            <a:spLocks/>
          </p:cNvSpPr>
          <p:nvPr/>
        </p:nvSpPr>
        <p:spPr>
          <a:xfrm>
            <a:off x="260780" y="260648"/>
            <a:ext cx="863169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9600" dirty="0" smtClean="0"/>
              <a:t/>
            </a:r>
            <a:br>
              <a:rPr lang="fr-FR" sz="9600" dirty="0" smtClean="0"/>
            </a:br>
            <a:r>
              <a:rPr lang="fr-FR" sz="9600" b="1" dirty="0" smtClean="0">
                <a:solidFill>
                  <a:schemeClr val="bg1"/>
                </a:solidFill>
                <a:latin typeface="Goudy Old Style"/>
              </a:rPr>
              <a:t>Exercice n°2 pour les cycles 3, 4 et lycée</a:t>
            </a:r>
          </a:p>
          <a:p>
            <a:pPr algn="l"/>
            <a:r>
              <a:rPr lang="fr-FR" sz="96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96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9600" b="1" dirty="0" smtClean="0">
                <a:solidFill>
                  <a:schemeClr val="bg1"/>
                </a:solidFill>
              </a:rPr>
              <a:t>Comparer le traitement pictural d’un </a:t>
            </a:r>
            <a:r>
              <a:rPr lang="fr-FR" sz="9600" b="1" dirty="0" smtClean="0">
                <a:solidFill>
                  <a:schemeClr val="bg1"/>
                </a:solidFill>
              </a:rPr>
              <a:t>sujet, du croquis préparatoire à l’</a:t>
            </a:r>
            <a:r>
              <a:rPr lang="fr-FR" sz="9600" b="1" dirty="0" err="1" smtClean="0">
                <a:solidFill>
                  <a:schemeClr val="bg1"/>
                </a:solidFill>
              </a:rPr>
              <a:t>oeuvre</a:t>
            </a:r>
            <a:r>
              <a:rPr lang="fr-FR" sz="96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96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40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40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4000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4000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2200" b="1" dirty="0" smtClean="0">
                <a:solidFill>
                  <a:schemeClr val="bg1"/>
                </a:solidFill>
                <a:latin typeface="Goudy Old Style"/>
              </a:rPr>
              <a:t/>
            </a:r>
            <a:br>
              <a:rPr lang="fr-FR" sz="2200" b="1" dirty="0" smtClean="0">
                <a:solidFill>
                  <a:schemeClr val="bg1"/>
                </a:solidFill>
                <a:latin typeface="Goudy Old Style"/>
              </a:rPr>
            </a:br>
            <a:r>
              <a:rPr lang="fr-FR" sz="2200" b="1" dirty="0" smtClean="0">
                <a:solidFill>
                  <a:schemeClr val="bg1"/>
                </a:solidFill>
              </a:rPr>
              <a:t/>
            </a:r>
            <a:br>
              <a:rPr lang="fr-FR" sz="2200" b="1" dirty="0" smtClean="0">
                <a:solidFill>
                  <a:schemeClr val="bg1"/>
                </a:solidFill>
              </a:rPr>
            </a:br>
            <a:r>
              <a:rPr lang="fr-FR" sz="3100" b="1" dirty="0" smtClean="0"/>
              <a:t/>
            </a:r>
            <a:br>
              <a:rPr lang="fr-FR" sz="3100" b="1" dirty="0" smtClean="0"/>
            </a:b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5600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sz="2000" dirty="0"/>
              <a:t>Jean Bernard RESTOUT, </a:t>
            </a:r>
            <a:r>
              <a:rPr lang="fr-FR" sz="2000" i="1" dirty="0"/>
              <a:t>Philémon et Baucis donnant l'hospitalité à Jupiter et Mercure</a:t>
            </a:r>
            <a:r>
              <a:rPr lang="fr-FR" sz="2000" dirty="0"/>
              <a:t>, 18</a:t>
            </a:r>
            <a:r>
              <a:rPr lang="fr-FR" sz="2000" baseline="30000" dirty="0"/>
              <a:t>e </a:t>
            </a:r>
            <a:r>
              <a:rPr lang="fr-FR" sz="2000" dirty="0"/>
              <a:t>siècle, Paris, Musée du Louvre département des Arts graphiques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http://www.culture.gouv.fr/Wave/image/joconde/0182/m503501_d0013417-000_p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" t="3112" r="2078" b="3714"/>
          <a:stretch/>
        </p:blipFill>
        <p:spPr bwMode="auto">
          <a:xfrm>
            <a:off x="779145" y="1268760"/>
            <a:ext cx="7585710" cy="49637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952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188</Words>
  <Application>Microsoft Office PowerPoint</Application>
  <PresentationFormat>Affichage à l'écran (4:3)</PresentationFormat>
  <Paragraphs>231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Jean Bernard RESTOUT, Philémon et Baucis donnant l'hospitalité à Jupiter et Mercure, 18e siècle, Paris, Musée du Louvre département des Arts graphiques </vt:lpstr>
      <vt:lpstr>Jean Bernard Restout: du croquis préparatoire à l’œuvre…. </vt:lpstr>
      <vt:lpstr>Présentation PowerPoint</vt:lpstr>
      <vt:lpstr>Présentation PowerPoint</vt:lpstr>
      <vt:lpstr>Adolphe DECHENAUD, Philémon et Baucis, 4e quart 19e siècle, Mâcon,  Musée des Ursulines </vt:lpstr>
      <vt:lpstr>RYCKAERT David III, Philémon et Baucis, 17e siècle, Pau, Musée des Beaux-Arts </vt:lpstr>
      <vt:lpstr>VERDIER François, Philémon et Baucis, 4e quart 17e siècle, Paris,  musée du Louvre département des Arts graphiques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Mairies de Tours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Jean-Bernard Restout  Philémon et Baucis donnant l’hospitalité à Jupiter et Mercure</dc:title>
  <dc:creator>Evelyne PLUMECOCQ</dc:creator>
  <cp:lastModifiedBy>Evelyne PLUMECOCQ</cp:lastModifiedBy>
  <cp:revision>6</cp:revision>
  <dcterms:created xsi:type="dcterms:W3CDTF">2016-05-17T09:16:51Z</dcterms:created>
  <dcterms:modified xsi:type="dcterms:W3CDTF">2016-06-07T07:26:30Z</dcterms:modified>
</cp:coreProperties>
</file>