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67" r:id="rId3"/>
    <p:sldId id="266" r:id="rId4"/>
    <p:sldId id="268" r:id="rId5"/>
    <p:sldId id="269" r:id="rId6"/>
    <p:sldId id="270" r:id="rId7"/>
    <p:sldId id="273" r:id="rId8"/>
    <p:sldId id="272" r:id="rId9"/>
    <p:sldId id="271" r:id="rId10"/>
    <p:sldId id="257" r:id="rId11"/>
    <p:sldId id="276" r:id="rId12"/>
    <p:sldId id="274" r:id="rId13"/>
    <p:sldId id="275" r:id="rId14"/>
    <p:sldId id="259" r:id="rId15"/>
    <p:sldId id="258" r:id="rId16"/>
    <p:sldId id="280" r:id="rId17"/>
    <p:sldId id="277" r:id="rId18"/>
    <p:sldId id="281" r:id="rId19"/>
    <p:sldId id="278" r:id="rId20"/>
    <p:sldId id="283" r:id="rId21"/>
    <p:sldId id="279" r:id="rId22"/>
    <p:sldId id="357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59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50" r:id="rId53"/>
    <p:sldId id="354" r:id="rId54"/>
    <p:sldId id="355" r:id="rId55"/>
    <p:sldId id="356" r:id="rId56"/>
    <p:sldId id="358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73" r:id="rId77"/>
    <p:sldId id="372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E0F7-D2AE-441D-9F91-E88D462D3DD1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52B23-E684-44F7-A41F-2DDA79863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29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4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3E58-14B8-4ABC-A9C5-331BCA2440ED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7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1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8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0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04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4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8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32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30B6-8C95-4B0B-9406-E12A38CD5113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45E5-7608-4F2C-A9F8-F71A71D2D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NUL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g"/><Relationship Id="rId4" Type="http://schemas.microsoft.com/office/2007/relationships/hdphoto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microsoft.com/office/2007/relationships/hdphoto" Target="NUL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NUL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NUL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microsoft.com/office/2007/relationships/hdphoto" Target="../media/hdphoto2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NUL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g"/><Relationship Id="rId4" Type="http://schemas.microsoft.com/office/2007/relationships/hdphoto" Target="NUL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microsoft.com/office/2007/relationships/hdphoto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74584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044256" y="908720"/>
            <a:ext cx="6443345" cy="12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Mythologie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i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Monstres et héros 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1044256" y="3501008"/>
            <a:ext cx="7416175" cy="25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Jean-Marc Nattier (1686 – 1766)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Persée assisté par Minerve, pétrifie </a:t>
            </a:r>
            <a:r>
              <a:rPr lang="fr-FR" sz="2400" b="1" i="1" dirty="0" err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Phinée</a:t>
            </a:r>
            <a:r>
              <a:rPr lang="fr-FR" sz="2400" b="1" i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et ses compagnons en leur présentant la tête de Méduse</a:t>
            </a:r>
            <a:r>
              <a:rPr lang="fr-FR" sz="2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fr-FR" sz="24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1718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Premier étage, salle 7, Galerie de Diane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8" name="Losange 7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Losange 8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61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fr-FR" sz="3200" dirty="0"/>
              <a:t>GAULTIER Léonard,  </a:t>
            </a:r>
            <a:r>
              <a:rPr lang="fr-FR" sz="3200" i="1" dirty="0"/>
              <a:t>Le combat de Persée contre </a:t>
            </a:r>
            <a:r>
              <a:rPr lang="fr-FR" sz="3200" i="1" dirty="0" err="1"/>
              <a:t>Phinée</a:t>
            </a:r>
            <a:r>
              <a:rPr lang="fr-FR" sz="3200" dirty="0"/>
              <a:t>, 1</a:t>
            </a:r>
            <a:r>
              <a:rPr lang="fr-FR" sz="3200" baseline="30000" dirty="0"/>
              <a:t>er</a:t>
            </a:r>
            <a:r>
              <a:rPr lang="fr-FR" sz="3200" dirty="0"/>
              <a:t> quart 17</a:t>
            </a:r>
            <a:r>
              <a:rPr lang="fr-FR" sz="3200" baseline="30000" dirty="0"/>
              <a:t>e</a:t>
            </a:r>
            <a:r>
              <a:rPr lang="fr-FR" sz="3200" dirty="0"/>
              <a:t> siècle, Nevers, Musée de la Faïence  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643/m015502_0012549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3388285" cy="5661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76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2800" dirty="0"/>
              <a:t>TARAVAL Hugues, </a:t>
            </a:r>
            <a:r>
              <a:rPr lang="fr-FR" sz="2800" i="1" dirty="0"/>
              <a:t>Persée pétrifiant </a:t>
            </a:r>
            <a:r>
              <a:rPr lang="fr-FR" sz="2800" i="1" dirty="0" err="1"/>
              <a:t>Phinée</a:t>
            </a:r>
            <a:r>
              <a:rPr lang="fr-FR" sz="2800" i="1" dirty="0"/>
              <a:t> et ses soldats lors de son mariage</a:t>
            </a:r>
            <a:r>
              <a:rPr lang="fr-FR" sz="2800" dirty="0"/>
              <a:t>, 1767, Château de Versailles. 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328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158" y="26064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sz="2800" dirty="0"/>
              <a:t>GIORDANO Luca, </a:t>
            </a:r>
            <a:r>
              <a:rPr lang="fr-FR" sz="2800" i="1" dirty="0"/>
              <a:t>Persée et </a:t>
            </a:r>
            <a:r>
              <a:rPr lang="fr-FR" sz="2800" i="1" dirty="0" err="1"/>
              <a:t>Phinée</a:t>
            </a:r>
            <a:r>
              <a:rPr lang="fr-FR" sz="2800" dirty="0"/>
              <a:t>, Londres, The National </a:t>
            </a:r>
            <a:r>
              <a:rPr lang="fr-FR" sz="2800" dirty="0" err="1"/>
              <a:t>Gallery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1" y="1052736"/>
            <a:ext cx="7305675" cy="56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2800" dirty="0"/>
              <a:t>RICCI </a:t>
            </a:r>
            <a:r>
              <a:rPr lang="fr-FR" sz="2800" dirty="0" err="1"/>
              <a:t>Sebastino</a:t>
            </a:r>
            <a:r>
              <a:rPr lang="fr-FR" sz="2800" dirty="0"/>
              <a:t>, </a:t>
            </a:r>
            <a:r>
              <a:rPr lang="fr-FR" sz="2800" i="1" dirty="0"/>
              <a:t>Persée affronte </a:t>
            </a:r>
            <a:r>
              <a:rPr lang="fr-FR" sz="2800" i="1" dirty="0" err="1"/>
              <a:t>Phinée</a:t>
            </a:r>
            <a:r>
              <a:rPr lang="fr-FR" sz="2800" i="1" dirty="0"/>
              <a:t> avec la tête de Méduse</a:t>
            </a:r>
            <a:r>
              <a:rPr lang="fr-FR" sz="2800" dirty="0"/>
              <a:t>, 1705, Los Angeles, The J. Paul Getty Museum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"/>
          <a:stretch/>
        </p:blipFill>
        <p:spPr bwMode="auto">
          <a:xfrm>
            <a:off x="1115616" y="1196752"/>
            <a:ext cx="7147004" cy="5541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817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643/m015502_0012549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" y="620688"/>
            <a:ext cx="3388285" cy="566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73726" y="814906"/>
            <a:ext cx="4816421" cy="5724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69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695573"/>
              </p:ext>
            </p:extLst>
          </p:nvPr>
        </p:nvGraphicFramePr>
        <p:xfrm>
          <a:off x="0" y="156214"/>
          <a:ext cx="9170505" cy="6701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10"/>
                <a:gridCol w="3178278"/>
                <a:gridCol w="2933417"/>
              </a:tblGrid>
              <a:tr h="19259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Points de comparaison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Ressemblance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Différence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Le lieu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         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Cadrage de l’œuvre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Phiné, Persée, Athéna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188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Dispositions des personnages sur le tableau 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782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Les autres personnages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48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le plus de justesse la violence des scènes de combat  décrites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2971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plus de pertinence le moment de la pétrification de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</a:rPr>
                        <a:t>Phiné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décrite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4080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H="1">
            <a:off x="0" y="1052736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2204864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059832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228184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41778" y="2075045"/>
            <a:ext cx="4240357" cy="536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" y="0"/>
            <a:ext cx="52565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70867"/>
              </p:ext>
            </p:extLst>
          </p:nvPr>
        </p:nvGraphicFramePr>
        <p:xfrm>
          <a:off x="0" y="156214"/>
          <a:ext cx="9170505" cy="679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10"/>
                <a:gridCol w="3178278"/>
                <a:gridCol w="2933417"/>
              </a:tblGrid>
              <a:tr h="19259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Points de comparaison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Ressemblance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Différence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Le lieu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         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Cadrage de l’œuvre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Phiné, Persée, Athéna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188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Dispositions des personnages sur le tableau 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782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Les autres personnages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48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le plus de justesse la violence des scènes de combat  décrites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2971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plus de pertinence le moment de la pétrification de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</a:rPr>
                        <a:t>Phiné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décrite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4080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H="1">
            <a:off x="0" y="1052736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2204864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059832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228184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2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41778" y="2075045"/>
            <a:ext cx="4240357" cy="536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338947"/>
              </p:ext>
            </p:extLst>
          </p:nvPr>
        </p:nvGraphicFramePr>
        <p:xfrm>
          <a:off x="0" y="156214"/>
          <a:ext cx="9170505" cy="679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10"/>
                <a:gridCol w="3178278"/>
                <a:gridCol w="2933417"/>
              </a:tblGrid>
              <a:tr h="19259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Points de comparaison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Ressemblance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Différence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Le lieu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         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Cadrage de l’œuvre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Phiné, Persée, Athéna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188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Dispositions des personnages sur le tableau 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782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Les autres personnages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48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le plus de justesse la violence des scènes de combat  décrites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2971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plus de pertinence le moment de la pétrification de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</a:rPr>
                        <a:t>Phiné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décrite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4080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H="1">
            <a:off x="0" y="1052736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2204864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059832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228184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1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2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4"/>
          <p:cNvSpPr txBox="1">
            <a:spLocks/>
          </p:cNvSpPr>
          <p:nvPr/>
        </p:nvSpPr>
        <p:spPr>
          <a:xfrm>
            <a:off x="504664" y="3482349"/>
            <a:ext cx="81346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300" dirty="0" smtClean="0"/>
              <a:t/>
            </a:r>
            <a:br>
              <a:rPr lang="fr-FR" sz="9300" dirty="0" smtClean="0"/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Exercice n°1 pour les cycles 1, 2 et 3</a:t>
            </a:r>
          </a:p>
          <a:p>
            <a:pPr algn="l"/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Identifier les personnages</a:t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8" name="Losange 7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Losange 8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23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41778" y="2075045"/>
            <a:ext cx="4240357" cy="536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"/>
          <a:stretch/>
        </p:blipFill>
        <p:spPr bwMode="auto">
          <a:xfrm>
            <a:off x="0" y="-21839"/>
            <a:ext cx="489654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286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43197"/>
              </p:ext>
            </p:extLst>
          </p:nvPr>
        </p:nvGraphicFramePr>
        <p:xfrm>
          <a:off x="0" y="156214"/>
          <a:ext cx="9170505" cy="679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10"/>
                <a:gridCol w="3178278"/>
                <a:gridCol w="2933417"/>
              </a:tblGrid>
              <a:tr h="19259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Points de comparaison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Ressemblance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Différence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Le lieu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         Décoration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891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       Cadrage de l’œuvre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Phiné, Persée, Athéna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188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Dispositions des personnages sur le tableau 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782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 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7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Les autres personnages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485">
                <a:tc>
                  <a:txBody>
                    <a:bodyPr/>
                    <a:lstStyle/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  <a:p>
                      <a:pPr marR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(physique, posture, attributs)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le plus de justesse la violence des scènes de combat  décrites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62971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5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Bilan : Quelle œuvre vous semble décrire avec plus de pertinence le moment de la pétrification de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</a:rPr>
                        <a:t>Phiné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décrite par Ovide ? Justifier votre choix.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4080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 smtClean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</a:endParaRP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H="1">
            <a:off x="0" y="1052736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2204864"/>
            <a:ext cx="30598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059832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228184" y="116632"/>
            <a:ext cx="0" cy="2160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2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494473" y="1673579"/>
            <a:ext cx="86245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Goudy Old Style"/>
              </a:rPr>
            </a:br>
            <a:endParaRPr lang="fr-FR" b="1" dirty="0">
              <a:solidFill>
                <a:schemeClr val="bg1"/>
              </a:solidFill>
              <a:latin typeface="Goudy Old Style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9" name="Losange 8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Losange 18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0" name="Titre 4"/>
          <p:cNvSpPr txBox="1">
            <a:spLocks/>
          </p:cNvSpPr>
          <p:nvPr/>
        </p:nvSpPr>
        <p:spPr>
          <a:xfrm>
            <a:off x="323528" y="3140968"/>
            <a:ext cx="88924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Exercice n°3 pour les cycles 3, 4 et lycée</a:t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Comprendre les sentiments des personnages du tableau</a:t>
            </a:r>
            <a:r>
              <a:rPr lang="fr-FR" sz="8000" dirty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r>
              <a:rPr lang="fr-FR" sz="8000" dirty="0" smtClean="0">
                <a:solidFill>
                  <a:srgbClr val="FFFFFF"/>
                </a:solidFill>
                <a:ea typeface="Calibri"/>
                <a:cs typeface="Times New Roman"/>
              </a:rPr>
              <a:t>de Jean-Marc </a:t>
            </a:r>
            <a:r>
              <a:rPr lang="fr-FR" sz="8000" dirty="0">
                <a:solidFill>
                  <a:srgbClr val="FFFFFF"/>
                </a:solidFill>
                <a:ea typeface="Calibri"/>
                <a:cs typeface="Times New Roman"/>
              </a:rPr>
              <a:t>Nattier </a:t>
            </a:r>
            <a:r>
              <a:rPr lang="fr-FR" sz="8000" b="1" i="1" dirty="0" smtClean="0">
                <a:solidFill>
                  <a:srgbClr val="FFFFFF"/>
                </a:solidFill>
                <a:ea typeface="Calibri"/>
                <a:cs typeface="Times New Roman"/>
              </a:rPr>
              <a:t>Persée </a:t>
            </a:r>
            <a:r>
              <a:rPr lang="fr-FR" sz="8000" b="1" i="1" dirty="0">
                <a:solidFill>
                  <a:srgbClr val="FFFFFF"/>
                </a:solidFill>
                <a:ea typeface="Calibri"/>
                <a:cs typeface="Times New Roman"/>
              </a:rPr>
              <a:t>assisté par Minerve, pétrifie </a:t>
            </a:r>
            <a:r>
              <a:rPr lang="fr-FR" sz="8000" b="1" i="1" dirty="0" err="1">
                <a:solidFill>
                  <a:srgbClr val="FFFFFF"/>
                </a:solidFill>
                <a:ea typeface="Calibri"/>
                <a:cs typeface="Times New Roman"/>
              </a:rPr>
              <a:t>Phinée</a:t>
            </a:r>
            <a:r>
              <a:rPr lang="fr-FR" sz="8000" b="1" i="1" dirty="0">
                <a:solidFill>
                  <a:srgbClr val="FFFFFF"/>
                </a:solidFill>
                <a:ea typeface="Calibri"/>
                <a:cs typeface="Times New Roman"/>
              </a:rPr>
              <a:t> et ses compagnons en leur présentant la tête de Méduse</a:t>
            </a: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Version 3.1:</a:t>
            </a: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Pour chacun des sentiments évoqués, trouve un synonyme et une définition de ce sentiment. Décrire avec précision le visage.</a:t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/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3100" b="1" dirty="0" smtClean="0">
                <a:solidFill>
                  <a:schemeClr val="bg1"/>
                </a:solidFill>
              </a:rPr>
              <a:t/>
            </a:r>
            <a:br>
              <a:rPr lang="fr-FR" sz="3100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l_fi" descr="A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2627784" y="1340768"/>
            <a:ext cx="410445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5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L’admiration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9604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L’admiration avec étonnement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839" r="9983" b="16756"/>
          <a:stretch/>
        </p:blipFill>
        <p:spPr bwMode="auto">
          <a:xfrm>
            <a:off x="2483768" y="1268760"/>
            <a:ext cx="424847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5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vénération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9929" r="11530" b="18214"/>
          <a:stretch/>
        </p:blipFill>
        <p:spPr bwMode="auto">
          <a:xfrm>
            <a:off x="2627784" y="1268760"/>
            <a:ext cx="3960440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2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Le ravissement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2771800" y="1052736"/>
            <a:ext cx="3776081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42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/>
          <a:lstStyle/>
          <a:p>
            <a:r>
              <a:rPr lang="fr-FR" dirty="0" smtClean="0"/>
              <a:t>Le désir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2000" r="11731" b="16000"/>
          <a:stretch/>
        </p:blipFill>
        <p:spPr bwMode="auto">
          <a:xfrm>
            <a:off x="2843808" y="1209260"/>
            <a:ext cx="3888432" cy="5532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1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8930"/>
            <a:ext cx="8229600" cy="1143000"/>
          </a:xfrm>
        </p:spPr>
        <p:txBody>
          <a:bodyPr/>
          <a:lstStyle/>
          <a:p>
            <a:r>
              <a:rPr lang="fr-FR" dirty="0" smtClean="0"/>
              <a:t>La joie tranquille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2411760" y="1196752"/>
            <a:ext cx="410445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2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331640" y="253354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72200" y="11967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42210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218930"/>
            <a:ext cx="8229600" cy="1143000"/>
          </a:xfrm>
        </p:spPr>
        <p:txBody>
          <a:bodyPr/>
          <a:lstStyle/>
          <a:p>
            <a:r>
              <a:rPr lang="fr-FR" dirty="0" smtClean="0"/>
              <a:t>Le rire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804" r="11883" b="15924"/>
          <a:stretch/>
        </p:blipFill>
        <p:spPr bwMode="auto">
          <a:xfrm>
            <a:off x="2555776" y="1196752"/>
            <a:ext cx="4248472" cy="566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douleur aiguë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2555776" y="1268760"/>
            <a:ext cx="396044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douleur corporelle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9358" r="8525" b="16440"/>
          <a:stretch/>
        </p:blipFill>
        <p:spPr bwMode="auto">
          <a:xfrm>
            <a:off x="2699792" y="1196752"/>
            <a:ext cx="381642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15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La tristesse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804" r="9686" b="15367"/>
          <a:stretch/>
        </p:blipFill>
        <p:spPr bwMode="auto">
          <a:xfrm>
            <a:off x="2195736" y="1052736"/>
            <a:ext cx="4464496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84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889" r="20134" b="15273"/>
          <a:stretch/>
        </p:blipFill>
        <p:spPr bwMode="auto">
          <a:xfrm>
            <a:off x="2771800" y="1268760"/>
            <a:ext cx="367240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5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4029"/>
            <a:ext cx="8229600" cy="1143000"/>
          </a:xfrm>
        </p:spPr>
        <p:txBody>
          <a:bodyPr/>
          <a:lstStyle/>
          <a:p>
            <a:r>
              <a:rPr lang="fr-FR" dirty="0" smtClean="0"/>
              <a:t>La compassion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000" r="14101" b="16110"/>
          <a:stretch/>
        </p:blipFill>
        <p:spPr bwMode="auto">
          <a:xfrm>
            <a:off x="2483768" y="1074575"/>
            <a:ext cx="432048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30020"/>
            <a:ext cx="8229600" cy="1143000"/>
          </a:xfrm>
        </p:spPr>
        <p:txBody>
          <a:bodyPr/>
          <a:lstStyle/>
          <a:p>
            <a:r>
              <a:rPr lang="fr-FR" dirty="0" smtClean="0"/>
              <a:t>Le mépris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3369" r="13443" b="15995"/>
          <a:stretch/>
        </p:blipFill>
        <p:spPr bwMode="auto">
          <a:xfrm>
            <a:off x="2555776" y="1052736"/>
            <a:ext cx="432048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6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769"/>
            <a:ext cx="8229600" cy="1143000"/>
          </a:xfrm>
        </p:spPr>
        <p:txBody>
          <a:bodyPr/>
          <a:lstStyle/>
          <a:p>
            <a:r>
              <a:rPr lang="fr-FR" dirty="0" smtClean="0"/>
              <a:t>L’horreur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001" r="19004" b="15111"/>
          <a:stretch/>
        </p:blipFill>
        <p:spPr bwMode="auto">
          <a:xfrm>
            <a:off x="2483768" y="969775"/>
            <a:ext cx="4194043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3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L’effroi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15138"/>
          <a:stretch/>
        </p:blipFill>
        <p:spPr bwMode="auto">
          <a:xfrm>
            <a:off x="2627784" y="1196752"/>
            <a:ext cx="41044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6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La colère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4229" r="14006" b="14403"/>
          <a:stretch/>
        </p:blipFill>
        <p:spPr bwMode="auto">
          <a:xfrm>
            <a:off x="2555776" y="1052736"/>
            <a:ext cx="417646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2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395536" y="1673579"/>
            <a:ext cx="86245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400" b="1" dirty="0" smtClean="0">
                <a:solidFill>
                  <a:schemeClr val="bg1"/>
                </a:solidFill>
                <a:latin typeface="Goudy Old Style"/>
              </a:rPr>
              <a:t>Exercices n°2 pour les cycles 1, 2 et 3</a:t>
            </a:r>
            <a:br>
              <a:rPr lang="fr-FR" sz="64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64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64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64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64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6400" b="1" dirty="0" smtClean="0">
                <a:solidFill>
                  <a:schemeClr val="bg1"/>
                </a:solidFill>
                <a:latin typeface="Goudy Old Style"/>
              </a:rPr>
              <a:t>Si le tableau parlait…</a:t>
            </a:r>
            <a:r>
              <a:rPr lang="fr-FR" sz="4300" dirty="0" smtClean="0">
                <a:solidFill>
                  <a:schemeClr val="bg1"/>
                </a:solidFill>
                <a:latin typeface="Goudy Old Style"/>
              </a:rPr>
              <a:t>  </a:t>
            </a:r>
            <a:r>
              <a:rPr lang="fr-FR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Goudy Old Style"/>
              </a:rPr>
            </a:br>
            <a:endParaRPr lang="fr-FR" b="1" dirty="0">
              <a:solidFill>
                <a:schemeClr val="bg1"/>
              </a:solidFill>
              <a:latin typeface="Goudy Old Style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Losange 18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Losange 19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759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haine ou la jalousie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2250" r="13044" b="17372"/>
          <a:stretch/>
        </p:blipFill>
        <p:spPr bwMode="auto">
          <a:xfrm>
            <a:off x="2555776" y="1216968"/>
            <a:ext cx="403244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7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r>
              <a:rPr lang="fr-FR" dirty="0" smtClean="0"/>
              <a:t>Le désespoir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2667" r="13533" b="14161"/>
          <a:stretch/>
        </p:blipFill>
        <p:spPr bwMode="auto">
          <a:xfrm>
            <a:off x="2699792" y="1124744"/>
            <a:ext cx="3930285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2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0718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</a:t>
            </a:r>
            <a:r>
              <a:rPr lang="fr-FR" sz="2400" dirty="0" smtClean="0"/>
              <a:t>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7977" y="2604163"/>
            <a:ext cx="9136023" cy="2582144"/>
            <a:chOff x="-12306" y="3891838"/>
            <a:chExt cx="9136023" cy="2582144"/>
          </a:xfrm>
        </p:grpSpPr>
        <p:pic>
          <p:nvPicPr>
            <p:cNvPr id="11" name="Image 10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689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2052" y="764704"/>
            <a:ext cx="339472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</a:t>
            </a:r>
            <a:r>
              <a:rPr lang="fr-FR" sz="2400" dirty="0" smtClean="0"/>
              <a:t>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3" y="218363"/>
            <a:ext cx="2548239" cy="3694976"/>
          </a:xfrm>
          <a:prstGeom prst="rect">
            <a:avLst/>
          </a:prstGeom>
        </p:spPr>
      </p:pic>
      <p:pic>
        <p:nvPicPr>
          <p:cNvPr id="10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101861" y="218363"/>
            <a:ext cx="2860675" cy="367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1" name="Image 10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549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839" r="9983" b="16756"/>
          <a:stretch/>
        </p:blipFill>
        <p:spPr bwMode="auto">
          <a:xfrm>
            <a:off x="473560" y="238039"/>
            <a:ext cx="2636866" cy="3667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9929" r="11530" b="18214"/>
          <a:stretch/>
        </p:blipFill>
        <p:spPr bwMode="auto">
          <a:xfrm>
            <a:off x="3231371" y="289506"/>
            <a:ext cx="2558673" cy="3561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Quels sont les sentiments 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961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446387" y="332656"/>
            <a:ext cx="2511658" cy="3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2000" r="11731" b="16000"/>
          <a:stretch/>
        </p:blipFill>
        <p:spPr bwMode="auto">
          <a:xfrm>
            <a:off x="3131840" y="381105"/>
            <a:ext cx="2448272" cy="3557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795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419814" y="264722"/>
            <a:ext cx="2651850" cy="398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804" r="11883" b="15924"/>
          <a:stretch/>
        </p:blipFill>
        <p:spPr bwMode="auto">
          <a:xfrm>
            <a:off x="3121400" y="249493"/>
            <a:ext cx="2736304" cy="397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786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446387" y="12065"/>
            <a:ext cx="2609850" cy="425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9358" r="8525" b="16440"/>
          <a:stretch/>
        </p:blipFill>
        <p:spPr bwMode="auto">
          <a:xfrm>
            <a:off x="3131840" y="12065"/>
            <a:ext cx="2933700" cy="426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88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804" r="9686" b="15367"/>
          <a:stretch/>
        </p:blipFill>
        <p:spPr bwMode="auto">
          <a:xfrm>
            <a:off x="446387" y="72008"/>
            <a:ext cx="2808312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889" r="20134" b="15273"/>
          <a:stretch/>
        </p:blipFill>
        <p:spPr bwMode="auto">
          <a:xfrm>
            <a:off x="3329418" y="87947"/>
            <a:ext cx="2402905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667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000" r="14101" b="16110"/>
          <a:stretch/>
        </p:blipFill>
        <p:spPr bwMode="auto">
          <a:xfrm>
            <a:off x="446387" y="0"/>
            <a:ext cx="27099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3369" r="13443" b="15995"/>
          <a:stretch/>
        </p:blipFill>
        <p:spPr bwMode="auto">
          <a:xfrm>
            <a:off x="3156299" y="11814"/>
            <a:ext cx="28083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964610" y="764704"/>
            <a:ext cx="3042161" cy="126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Quels sont les sentiments 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827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2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à coins arrondis 7"/>
          <p:cNvSpPr/>
          <p:nvPr/>
        </p:nvSpPr>
        <p:spPr>
          <a:xfrm>
            <a:off x="-4872" y="2132855"/>
            <a:ext cx="2915816" cy="1080121"/>
          </a:xfrm>
          <a:prstGeom prst="wedgeRoundRectCallout">
            <a:avLst>
              <a:gd name="adj1" fmla="val 65995"/>
              <a:gd name="adj2" fmla="val 583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332656"/>
            <a:ext cx="3347864" cy="1512168"/>
          </a:xfrm>
          <a:prstGeom prst="wedgeRoundRectCallout">
            <a:avLst>
              <a:gd name="adj1" fmla="val 73514"/>
              <a:gd name="adj2" fmla="val 927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ensées 9"/>
          <p:cNvSpPr/>
          <p:nvPr/>
        </p:nvSpPr>
        <p:spPr>
          <a:xfrm>
            <a:off x="6372200" y="116632"/>
            <a:ext cx="2771800" cy="1800200"/>
          </a:xfrm>
          <a:prstGeom prst="cloudCallout">
            <a:avLst>
              <a:gd name="adj1" fmla="val -52316"/>
              <a:gd name="adj2" fmla="val 384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001" r="19004" b="15111"/>
          <a:stretch/>
        </p:blipFill>
        <p:spPr bwMode="auto">
          <a:xfrm>
            <a:off x="435704" y="13253"/>
            <a:ext cx="2711689" cy="4102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15138"/>
          <a:stretch/>
        </p:blipFill>
        <p:spPr bwMode="auto">
          <a:xfrm>
            <a:off x="3253827" y="52872"/>
            <a:ext cx="2808312" cy="406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228184" y="764704"/>
            <a:ext cx="27785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645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4229" r="14006" b="14403"/>
          <a:stretch/>
        </p:blipFill>
        <p:spPr bwMode="auto">
          <a:xfrm>
            <a:off x="590099" y="1216697"/>
            <a:ext cx="2207568" cy="299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2250" r="13044" b="17372"/>
          <a:stretch/>
        </p:blipFill>
        <p:spPr bwMode="auto">
          <a:xfrm>
            <a:off x="3433604" y="1240075"/>
            <a:ext cx="2111896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2667" r="13533" b="14161"/>
          <a:stretch/>
        </p:blipFill>
        <p:spPr bwMode="auto">
          <a:xfrm>
            <a:off x="6300192" y="1216697"/>
            <a:ext cx="2095233" cy="302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83934" y="97075"/>
            <a:ext cx="86112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266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70" t="44299" r="55107" b="42779"/>
          <a:stretch/>
        </p:blipFill>
        <p:spPr bwMode="auto">
          <a:xfrm>
            <a:off x="0" y="2348880"/>
            <a:ext cx="4008242" cy="3716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03648" y="82759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réponse: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20558"/>
          <a:stretch/>
        </p:blipFill>
        <p:spPr bwMode="auto">
          <a:xfrm>
            <a:off x="5076056" y="2349760"/>
            <a:ext cx="2736304" cy="3815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419872" y="82759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L’effroi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21218" r="27631" b="67799"/>
          <a:stretch/>
        </p:blipFill>
        <p:spPr bwMode="auto">
          <a:xfrm>
            <a:off x="395536" y="2061727"/>
            <a:ext cx="3960440" cy="37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331640" y="8352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réponse: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l_fi" descr="Afficher l'image d'origin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5135420" y="2060848"/>
            <a:ext cx="2676939" cy="3759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283967" y="8367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L’attention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67391" r="47206" b="18769"/>
          <a:stretch/>
        </p:blipFill>
        <p:spPr bwMode="auto">
          <a:xfrm>
            <a:off x="33738" y="2093178"/>
            <a:ext cx="3744416" cy="37840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899592" y="75652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Les réponses: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3923928" y="2093178"/>
            <a:ext cx="2378022" cy="3784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l_fi" descr="Afficher l'image d'origin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6444208" y="2093178"/>
            <a:ext cx="2672138" cy="3784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03848" y="76470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douleur aiguë ou l’attention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0" t="34982" r="42929" b="55204"/>
          <a:stretch/>
        </p:blipFill>
        <p:spPr bwMode="auto">
          <a:xfrm>
            <a:off x="15213" y="2492896"/>
            <a:ext cx="324036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124135" y="76740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Les réponses: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68705"/>
            <a:ext cx="2548239" cy="3694976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6516216" y="2462958"/>
            <a:ext cx="2511658" cy="3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419872" y="7647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L’admiration ou le ravissement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494473" y="1673579"/>
            <a:ext cx="86245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Goudy Old Style"/>
              </a:rPr>
            </a:br>
            <a:endParaRPr lang="fr-FR" b="1" dirty="0">
              <a:solidFill>
                <a:schemeClr val="bg1"/>
              </a:solidFill>
              <a:latin typeface="Goudy Old Style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9" name="Losange 8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Losange 18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0" name="Titre 4"/>
          <p:cNvSpPr txBox="1">
            <a:spLocks/>
          </p:cNvSpPr>
          <p:nvPr/>
        </p:nvSpPr>
        <p:spPr>
          <a:xfrm>
            <a:off x="323528" y="3140968"/>
            <a:ext cx="88924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Exercice n°3 pour les cycles 3, 4 et lycée</a:t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Comprendre les sentiments des personnages du tableau</a:t>
            </a:r>
            <a:r>
              <a:rPr lang="fr-FR" sz="8000" dirty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r>
              <a:rPr lang="fr-FR" sz="8000" dirty="0" smtClean="0">
                <a:solidFill>
                  <a:srgbClr val="FFFFFF"/>
                </a:solidFill>
                <a:ea typeface="Calibri"/>
                <a:cs typeface="Times New Roman"/>
              </a:rPr>
              <a:t>de Jean-Marc </a:t>
            </a:r>
            <a:r>
              <a:rPr lang="fr-FR" sz="8000" dirty="0">
                <a:solidFill>
                  <a:srgbClr val="FFFFFF"/>
                </a:solidFill>
                <a:ea typeface="Calibri"/>
                <a:cs typeface="Times New Roman"/>
              </a:rPr>
              <a:t>Nattier </a:t>
            </a:r>
            <a:r>
              <a:rPr lang="fr-FR" sz="8000" b="1" i="1" dirty="0" smtClean="0">
                <a:solidFill>
                  <a:srgbClr val="FFFFFF"/>
                </a:solidFill>
                <a:ea typeface="Calibri"/>
                <a:cs typeface="Times New Roman"/>
              </a:rPr>
              <a:t>Persée </a:t>
            </a:r>
            <a:r>
              <a:rPr lang="fr-FR" sz="8000" b="1" i="1" dirty="0">
                <a:solidFill>
                  <a:srgbClr val="FFFFFF"/>
                </a:solidFill>
                <a:ea typeface="Calibri"/>
                <a:cs typeface="Times New Roman"/>
              </a:rPr>
              <a:t>assisté par Minerve, pétrifie </a:t>
            </a:r>
            <a:r>
              <a:rPr lang="fr-FR" sz="8000" b="1" i="1" dirty="0" err="1">
                <a:solidFill>
                  <a:srgbClr val="FFFFFF"/>
                </a:solidFill>
                <a:ea typeface="Calibri"/>
                <a:cs typeface="Times New Roman"/>
              </a:rPr>
              <a:t>Phinée</a:t>
            </a:r>
            <a:r>
              <a:rPr lang="fr-FR" sz="8000" b="1" i="1" dirty="0">
                <a:solidFill>
                  <a:srgbClr val="FFFFFF"/>
                </a:solidFill>
                <a:ea typeface="Calibri"/>
                <a:cs typeface="Times New Roman"/>
              </a:rPr>
              <a:t> et ses compagnons en leur présentant la tête de Méduse</a:t>
            </a: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8000" b="1" dirty="0" smtClean="0">
                <a:solidFill>
                  <a:schemeClr val="bg1"/>
                </a:solidFill>
                <a:latin typeface="Goudy Old Style"/>
              </a:rPr>
              <a:t>Version 3.2:Lie un sentiment à l’expression du visage et définis celui-ci</a:t>
            </a:r>
            <a:r>
              <a:rPr lang="fr-FR" sz="8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8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/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3100" b="1" dirty="0" smtClean="0">
                <a:solidFill>
                  <a:schemeClr val="bg1"/>
                </a:solidFill>
              </a:rPr>
              <a:t/>
            </a:r>
            <a:br>
              <a:rPr lang="fr-FR" sz="3100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128" y="2060848"/>
            <a:ext cx="3024336" cy="326896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L’attention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l_fi" descr="A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8156" r="1743" b="5632"/>
          <a:stretch/>
        </p:blipFill>
        <p:spPr bwMode="auto">
          <a:xfrm>
            <a:off x="179512" y="1196752"/>
            <a:ext cx="4392488" cy="5281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avec flèche 5"/>
          <p:cNvCxnSpPr>
            <a:stCxn id="4" idx="3"/>
          </p:cNvCxnSpPr>
          <p:nvPr/>
        </p:nvCxnSpPr>
        <p:spPr>
          <a:xfrm>
            <a:off x="4572000" y="3837688"/>
            <a:ext cx="1224136" cy="311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6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128" y="2060848"/>
            <a:ext cx="3024336" cy="326896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 mépris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211960" y="2420888"/>
            <a:ext cx="158417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6768" r="-5927" b="-4409"/>
          <a:stretch/>
        </p:blipFill>
        <p:spPr>
          <a:xfrm>
            <a:off x="337456" y="1268760"/>
            <a:ext cx="4090527" cy="52873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15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/>
              <a:t>Le rire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smtClean="0"/>
              <a:t>compassion</a:t>
            </a:r>
          </a:p>
          <a:p>
            <a:pPr marL="0" indent="0">
              <a:buNone/>
            </a:pPr>
            <a:r>
              <a:rPr lang="fr-FR" dirty="0" smtClean="0"/>
              <a:t>L’admiration avec étonnement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3717032"/>
            <a:ext cx="151216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16593" r="12219" b="21509"/>
          <a:stretch/>
        </p:blipFill>
        <p:spPr bwMode="auto">
          <a:xfrm>
            <a:off x="446314" y="1268760"/>
            <a:ext cx="3765646" cy="4881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46314" y="575988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11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2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-4872" y="1988841"/>
            <a:ext cx="2915816" cy="1224136"/>
          </a:xfrm>
          <a:prstGeom prst="wedgeRoundRectCallout">
            <a:avLst>
              <a:gd name="adj1" fmla="val 27542"/>
              <a:gd name="adj2" fmla="val 1288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283968" y="3140968"/>
            <a:ext cx="2592288" cy="900101"/>
          </a:xfrm>
          <a:prstGeom prst="wedgeRoundRectCallout">
            <a:avLst>
              <a:gd name="adj1" fmla="val -40257"/>
              <a:gd name="adj2" fmla="val 1190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372200" y="1268760"/>
            <a:ext cx="2771800" cy="1152128"/>
          </a:xfrm>
          <a:prstGeom prst="wedgeRoundRectCallout">
            <a:avLst>
              <a:gd name="adj1" fmla="val 27542"/>
              <a:gd name="adj2" fmla="val 1288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douleur aigüe</a:t>
            </a:r>
          </a:p>
          <a:p>
            <a:pPr marL="0" indent="0">
              <a:buNone/>
            </a:pPr>
            <a:r>
              <a:rPr lang="fr-FR" dirty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rire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067943" y="3068960"/>
            <a:ext cx="1584177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4375" r="11530" b="18214"/>
          <a:stretch/>
        </p:blipFill>
        <p:spPr bwMode="auto">
          <a:xfrm>
            <a:off x="381404" y="1318928"/>
            <a:ext cx="3686539" cy="506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47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La compassion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La colère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ravissement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0933" y="3933056"/>
            <a:ext cx="166118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9016" r="12831" b="15290"/>
          <a:stretch/>
        </p:blipFill>
        <p:spPr bwMode="auto">
          <a:xfrm>
            <a:off x="251520" y="1464052"/>
            <a:ext cx="3744416" cy="506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18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désir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Le mépris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La colère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2420888"/>
            <a:ext cx="1661187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8038" r="11731" b="16001"/>
          <a:stretch/>
        </p:blipFill>
        <p:spPr bwMode="auto">
          <a:xfrm>
            <a:off x="323528" y="1340768"/>
            <a:ext cx="388843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2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</a:p>
          <a:p>
            <a:pPr marL="0" indent="0">
              <a:buNone/>
            </a:pPr>
            <a:r>
              <a:rPr lang="fr-FR" dirty="0" smtClean="0"/>
              <a:t>Le mépris</a:t>
            </a:r>
          </a:p>
          <a:p>
            <a:pPr marL="0" indent="0">
              <a:buNone/>
            </a:pPr>
            <a:r>
              <a:rPr lang="fr-FR" dirty="0" smtClean="0"/>
              <a:t>La haine</a:t>
            </a:r>
          </a:p>
          <a:p>
            <a:pPr marL="0" indent="0">
              <a:buNone/>
            </a:pPr>
            <a:r>
              <a:rPr lang="fr-FR" dirty="0" smtClean="0"/>
              <a:t>La colère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2996952"/>
            <a:ext cx="166118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16245" r="13067" b="16245"/>
          <a:stretch/>
        </p:blipFill>
        <p:spPr bwMode="auto">
          <a:xfrm>
            <a:off x="152197" y="1412776"/>
            <a:ext cx="3847255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4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 smtClean="0"/>
              <a:t>Le désespoir </a:t>
            </a:r>
          </a:p>
          <a:p>
            <a:pPr marL="0" indent="0">
              <a:buNone/>
            </a:pPr>
            <a:r>
              <a:rPr lang="fr-FR" dirty="0" smtClean="0"/>
              <a:t>La compassion</a:t>
            </a:r>
          </a:p>
          <a:p>
            <a:pPr marL="0" indent="0">
              <a:buNone/>
            </a:pPr>
            <a:r>
              <a:rPr lang="fr-FR" dirty="0"/>
              <a:t>Le rire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0933" y="3933056"/>
            <a:ext cx="166118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8648" r="11883" b="15924"/>
          <a:stretch/>
        </p:blipFill>
        <p:spPr bwMode="auto">
          <a:xfrm>
            <a:off x="238266" y="1484784"/>
            <a:ext cx="397369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8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/>
              <a:t>La douleur aigüe</a:t>
            </a:r>
          </a:p>
          <a:p>
            <a:pPr marL="0" indent="0">
              <a:buNone/>
            </a:pPr>
            <a:r>
              <a:rPr lang="fr-FR" dirty="0" smtClean="0"/>
              <a:t>Le désespoir </a:t>
            </a:r>
          </a:p>
          <a:p>
            <a:pPr marL="0" indent="0">
              <a:buNone/>
            </a:pPr>
            <a:r>
              <a:rPr lang="fr-FR" dirty="0" smtClean="0"/>
              <a:t>Le ravissement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3573016"/>
            <a:ext cx="166118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7310" r="21538" b="17229"/>
          <a:stretch/>
        </p:blipFill>
        <p:spPr bwMode="auto">
          <a:xfrm>
            <a:off x="433330" y="1340768"/>
            <a:ext cx="3706621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33330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7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L’admiration</a:t>
            </a:r>
          </a:p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/>
              <a:t>La douleur </a:t>
            </a:r>
            <a:r>
              <a:rPr lang="fr-FR" dirty="0" smtClean="0"/>
              <a:t>simple</a:t>
            </a:r>
          </a:p>
          <a:p>
            <a:pPr marL="0" indent="0">
              <a:buNone/>
            </a:pPr>
            <a:r>
              <a:rPr lang="fr-FR" dirty="0" smtClean="0"/>
              <a:t>La haine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0933" y="3933056"/>
            <a:ext cx="1661187" cy="1124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977" r="8525" b="16440"/>
          <a:stretch/>
        </p:blipFill>
        <p:spPr bwMode="auto">
          <a:xfrm>
            <a:off x="395535" y="1781598"/>
            <a:ext cx="3595397" cy="4527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54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0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 smtClean="0"/>
              <a:t>La haine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990933" y="2996952"/>
            <a:ext cx="166118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6063" r="9686" b="15368"/>
          <a:stretch/>
        </p:blipFill>
        <p:spPr bwMode="auto">
          <a:xfrm>
            <a:off x="323528" y="1340768"/>
            <a:ext cx="381642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 smtClean="0"/>
              <a:t>La douleur aigüe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Les pleurs</a:t>
            </a:r>
          </a:p>
          <a:p>
            <a:pPr marL="0" indent="0">
              <a:buNone/>
            </a:pPr>
            <a:r>
              <a:rPr lang="fr-FR" dirty="0" smtClean="0"/>
              <a:t>L’effroi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81020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17156" r="20903" b="16828"/>
          <a:stretch/>
        </p:blipFill>
        <p:spPr bwMode="auto">
          <a:xfrm>
            <a:off x="560714" y="1268760"/>
            <a:ext cx="3281199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9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/>
              <a:t>La compassion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2996952"/>
            <a:ext cx="181020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5683" r="14101" b="16110"/>
          <a:stretch/>
        </p:blipFill>
        <p:spPr bwMode="auto">
          <a:xfrm>
            <a:off x="748341" y="1196752"/>
            <a:ext cx="3319603" cy="4758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4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2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4"/>
          <p:cNvSpPr txBox="1">
            <a:spLocks/>
          </p:cNvSpPr>
          <p:nvPr/>
        </p:nvSpPr>
        <p:spPr>
          <a:xfrm>
            <a:off x="504664" y="3482349"/>
            <a:ext cx="81346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300" dirty="0" smtClean="0"/>
              <a:t/>
            </a:r>
            <a:br>
              <a:rPr lang="fr-FR" sz="9300" dirty="0" smtClean="0"/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Exercice n°1 pour les cycles 3, 4 et lycée</a:t>
            </a:r>
          </a:p>
          <a:p>
            <a:pPr algn="l"/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Identifier les personnages</a:t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8" name="Losange 7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Losange 8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72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tristesse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mépris</a:t>
            </a:r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3573016"/>
            <a:ext cx="1810207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7838" r="13443" b="15995"/>
          <a:stretch/>
        </p:blipFill>
        <p:spPr bwMode="auto">
          <a:xfrm>
            <a:off x="435020" y="1358706"/>
            <a:ext cx="3826431" cy="4860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2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 rire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</a:t>
            </a:r>
            <a:r>
              <a:rPr lang="fr-FR" dirty="0" smtClean="0"/>
              <a:t>désespoir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L’horreur</a:t>
            </a:r>
          </a:p>
          <a:p>
            <a:pPr marL="0" indent="0">
              <a:buNone/>
            </a:pPr>
            <a:r>
              <a:rPr lang="fr-FR" dirty="0" smtClean="0"/>
              <a:t>La joie tranquille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81020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22118" r="19004" b="15111"/>
          <a:stretch/>
        </p:blipFill>
        <p:spPr bwMode="auto">
          <a:xfrm>
            <a:off x="467544" y="1196752"/>
            <a:ext cx="3744416" cy="4758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2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L’effroi</a:t>
            </a:r>
          </a:p>
          <a:p>
            <a:pPr marL="0" indent="0">
              <a:buNone/>
            </a:pPr>
            <a:r>
              <a:rPr lang="fr-FR" dirty="0" smtClean="0"/>
              <a:t>Le rire</a:t>
            </a:r>
          </a:p>
          <a:p>
            <a:pPr marL="0" indent="0">
              <a:buNone/>
            </a:pPr>
            <a:r>
              <a:rPr lang="fr-FR" dirty="0" smtClean="0"/>
              <a:t>Le ravissement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joie tranquille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2348880"/>
            <a:ext cx="1882215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6624" r="9030" b="15138"/>
          <a:stretch/>
        </p:blipFill>
        <p:spPr bwMode="auto">
          <a:xfrm>
            <a:off x="539552" y="1340768"/>
            <a:ext cx="367240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7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 rire</a:t>
            </a:r>
          </a:p>
          <a:p>
            <a:pPr marL="0" indent="0">
              <a:buNone/>
            </a:pPr>
            <a:r>
              <a:rPr lang="fr-FR" dirty="0" smtClean="0"/>
              <a:t>Le désir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colère</a:t>
            </a:r>
          </a:p>
          <a:p>
            <a:pPr marL="0" indent="0">
              <a:buNone/>
            </a:pPr>
            <a:r>
              <a:rPr lang="fr-FR" dirty="0" smtClean="0"/>
              <a:t>La douleur corporelle simple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882215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9758" r="14006" b="14403"/>
          <a:stretch/>
        </p:blipFill>
        <p:spPr bwMode="auto">
          <a:xfrm>
            <a:off x="611560" y="1268760"/>
            <a:ext cx="367240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7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L’effroi</a:t>
            </a:r>
          </a:p>
          <a:p>
            <a:pPr marL="0" indent="0">
              <a:buNone/>
            </a:pPr>
            <a:r>
              <a:rPr lang="fr-FR" dirty="0" smtClean="0"/>
              <a:t>Le désir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smtClean="0"/>
              <a:t>haine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compassion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41913" y="3789040"/>
            <a:ext cx="1738199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6997" r="13044" b="17372"/>
          <a:stretch/>
        </p:blipFill>
        <p:spPr bwMode="auto">
          <a:xfrm>
            <a:off x="539552" y="1196752"/>
            <a:ext cx="352839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6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Lier chacune des expressions à un sentiment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060848"/>
            <a:ext cx="3384376" cy="326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La joie</a:t>
            </a:r>
          </a:p>
          <a:p>
            <a:pPr marL="0" indent="0">
              <a:buNone/>
            </a:pPr>
            <a:r>
              <a:rPr lang="fr-FR" dirty="0" smtClean="0"/>
              <a:t>La vénération</a:t>
            </a:r>
          </a:p>
          <a:p>
            <a:pPr marL="0" indent="0">
              <a:buNone/>
            </a:pPr>
            <a:r>
              <a:rPr lang="fr-FR" dirty="0" smtClean="0"/>
              <a:t>Le désespoir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Le mépris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douleur corporelle simple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41913" y="3429000"/>
            <a:ext cx="1810207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16917" r="13362" b="14174"/>
          <a:stretch/>
        </p:blipFill>
        <p:spPr bwMode="auto">
          <a:xfrm>
            <a:off x="323528" y="1245840"/>
            <a:ext cx="3744416" cy="4991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48341" y="5585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0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0718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</a:t>
            </a:r>
            <a:r>
              <a:rPr lang="fr-FR" sz="2400" dirty="0" smtClean="0"/>
              <a:t>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7977" y="2604163"/>
            <a:ext cx="9136023" cy="2582144"/>
            <a:chOff x="-12306" y="3891838"/>
            <a:chExt cx="9136023" cy="2582144"/>
          </a:xfrm>
        </p:grpSpPr>
        <p:pic>
          <p:nvPicPr>
            <p:cNvPr id="11" name="Image 10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5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2052" y="764704"/>
            <a:ext cx="339472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Quels sont les sentiments </a:t>
            </a:r>
            <a:r>
              <a:rPr lang="fr-FR" sz="2400" dirty="0" smtClean="0"/>
              <a:t>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3" y="218363"/>
            <a:ext cx="2548239" cy="3694976"/>
          </a:xfrm>
          <a:prstGeom prst="rect">
            <a:avLst/>
          </a:prstGeom>
        </p:spPr>
      </p:pic>
      <p:pic>
        <p:nvPicPr>
          <p:cNvPr id="10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101861" y="218363"/>
            <a:ext cx="2860675" cy="367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1" name="Image 10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89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839" r="9983" b="16756"/>
          <a:stretch/>
        </p:blipFill>
        <p:spPr bwMode="auto">
          <a:xfrm>
            <a:off x="473560" y="238039"/>
            <a:ext cx="2636866" cy="3667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9929" r="11530" b="18214"/>
          <a:stretch/>
        </p:blipFill>
        <p:spPr bwMode="auto">
          <a:xfrm>
            <a:off x="3231371" y="289506"/>
            <a:ext cx="2558673" cy="3561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Quels sont les sentiments 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183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446387" y="332656"/>
            <a:ext cx="2511658" cy="3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2000" r="11731" b="16000"/>
          <a:stretch/>
        </p:blipFill>
        <p:spPr bwMode="auto">
          <a:xfrm>
            <a:off x="3131840" y="381105"/>
            <a:ext cx="2448272" cy="3557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283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2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331640" y="253354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72200" y="11967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42210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3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553" r="12746" b="15359"/>
          <a:stretch/>
        </p:blipFill>
        <p:spPr bwMode="auto">
          <a:xfrm>
            <a:off x="419814" y="264722"/>
            <a:ext cx="2651850" cy="398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1804" r="11883" b="15924"/>
          <a:stretch/>
        </p:blipFill>
        <p:spPr bwMode="auto">
          <a:xfrm>
            <a:off x="3121400" y="249493"/>
            <a:ext cx="2736304" cy="397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275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446387" y="12065"/>
            <a:ext cx="2609850" cy="425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9358" r="8525" b="16440"/>
          <a:stretch/>
        </p:blipFill>
        <p:spPr bwMode="auto">
          <a:xfrm>
            <a:off x="3131840" y="12065"/>
            <a:ext cx="2933700" cy="426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951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804" r="9686" b="15367"/>
          <a:stretch/>
        </p:blipFill>
        <p:spPr bwMode="auto">
          <a:xfrm>
            <a:off x="446387" y="72008"/>
            <a:ext cx="2808312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889" r="20134" b="15273"/>
          <a:stretch/>
        </p:blipFill>
        <p:spPr bwMode="auto">
          <a:xfrm>
            <a:off x="3329418" y="87947"/>
            <a:ext cx="2402905" cy="414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612052" y="764704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522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000" r="14101" b="16110"/>
          <a:stretch/>
        </p:blipFill>
        <p:spPr bwMode="auto">
          <a:xfrm>
            <a:off x="446387" y="0"/>
            <a:ext cx="27099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3369" r="13443" b="15995"/>
          <a:stretch/>
        </p:blipFill>
        <p:spPr bwMode="auto">
          <a:xfrm>
            <a:off x="3156299" y="11814"/>
            <a:ext cx="2808312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964610" y="764704"/>
            <a:ext cx="3042161" cy="126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Quels sont les sentiments exprimés par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, Athéna, un partisan de </a:t>
            </a:r>
            <a:r>
              <a:rPr lang="fr-FR" sz="2400" dirty="0" err="1" smtClean="0"/>
              <a:t>Phinée</a:t>
            </a:r>
            <a:r>
              <a:rPr lang="fr-FR" sz="2400" dirty="0" smtClean="0"/>
              <a:t>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048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001" r="19004" b="15111"/>
          <a:stretch/>
        </p:blipFill>
        <p:spPr bwMode="auto">
          <a:xfrm>
            <a:off x="435704" y="13253"/>
            <a:ext cx="2711689" cy="4102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15138"/>
          <a:stretch/>
        </p:blipFill>
        <p:spPr bwMode="auto">
          <a:xfrm>
            <a:off x="3253827" y="52872"/>
            <a:ext cx="2808312" cy="406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2" name="Image 11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228184" y="764704"/>
            <a:ext cx="27785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50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14229" r="14006" b="14403"/>
          <a:stretch/>
        </p:blipFill>
        <p:spPr bwMode="auto">
          <a:xfrm>
            <a:off x="590099" y="1216697"/>
            <a:ext cx="2207568" cy="299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2250" r="13044" b="17372"/>
          <a:stretch/>
        </p:blipFill>
        <p:spPr bwMode="auto">
          <a:xfrm>
            <a:off x="3433604" y="1240075"/>
            <a:ext cx="2111896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2667" r="13533" b="14161"/>
          <a:stretch/>
        </p:blipFill>
        <p:spPr bwMode="auto">
          <a:xfrm>
            <a:off x="6300192" y="1216697"/>
            <a:ext cx="2095233" cy="302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-12306" y="3891838"/>
            <a:ext cx="9136023" cy="2582144"/>
            <a:chOff x="-12306" y="3891838"/>
            <a:chExt cx="9136023" cy="2582144"/>
          </a:xfrm>
        </p:grpSpPr>
        <p:pic>
          <p:nvPicPr>
            <p:cNvPr id="13" name="Image 12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0" t="44299" r="55107" b="42779"/>
            <a:stretch/>
          </p:blipFill>
          <p:spPr bwMode="auto">
            <a:xfrm>
              <a:off x="-12306" y="3911613"/>
              <a:ext cx="2597931" cy="25142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21218" r="27631" b="67799"/>
            <a:stretch/>
          </p:blipFill>
          <p:spPr bwMode="auto">
            <a:xfrm>
              <a:off x="2195736" y="3891838"/>
              <a:ext cx="2639584" cy="254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88" t="67391" r="47206" b="18769"/>
            <a:stretch/>
          </p:blipFill>
          <p:spPr bwMode="auto">
            <a:xfrm>
              <a:off x="4427984" y="3895235"/>
              <a:ext cx="2541984" cy="2546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 descr="R:\Images Mobydoc\MBA\Peinture 18e\France\1803-1-17 Nattier persée\1803-1-17 Nattier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0" t="34982" r="42929" b="55204"/>
            <a:stretch/>
          </p:blipFill>
          <p:spPr bwMode="auto">
            <a:xfrm>
              <a:off x="6689566" y="3895235"/>
              <a:ext cx="2434151" cy="2578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83934" y="97075"/>
            <a:ext cx="86112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Quels sont les sentiments exprimés par Phinée, Athéna, un partisan de Phinée et Persée?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30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70" t="44299" r="55107" b="42779"/>
          <a:stretch/>
        </p:blipFill>
        <p:spPr bwMode="auto">
          <a:xfrm>
            <a:off x="0" y="2348880"/>
            <a:ext cx="4008242" cy="3716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03648" y="82759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réponse: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0468" r="9030" b="20558"/>
          <a:stretch/>
        </p:blipFill>
        <p:spPr bwMode="auto">
          <a:xfrm>
            <a:off x="5076056" y="2349760"/>
            <a:ext cx="2736304" cy="3815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419872" y="82759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L’effroi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21218" r="27631" b="67799"/>
          <a:stretch/>
        </p:blipFill>
        <p:spPr bwMode="auto">
          <a:xfrm>
            <a:off x="395536" y="2061727"/>
            <a:ext cx="3960440" cy="37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331640" y="8352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réponse: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l_fi" descr="Afficher l'image d'origin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5135420" y="2060848"/>
            <a:ext cx="2676939" cy="3759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283967" y="8367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L’attention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67391" r="47206" b="18769"/>
          <a:stretch/>
        </p:blipFill>
        <p:spPr bwMode="auto">
          <a:xfrm>
            <a:off x="33738" y="2093178"/>
            <a:ext cx="3744416" cy="37840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899592" y="75652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Les réponses: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2139" r="21538" b="17230"/>
          <a:stretch/>
        </p:blipFill>
        <p:spPr bwMode="auto">
          <a:xfrm>
            <a:off x="3923928" y="2093178"/>
            <a:ext cx="2378022" cy="3784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l_fi" descr="Afficher l'image d'origin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3709" b="9649"/>
          <a:stretch/>
        </p:blipFill>
        <p:spPr bwMode="auto">
          <a:xfrm>
            <a:off x="6444208" y="2093178"/>
            <a:ext cx="2672138" cy="3784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03848" y="76470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douleur aiguë ou l’attention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:\Images Mobydoc\MBA\Peinture 18e\France\1803-1-17 Nattier persée\1803-1-17 Nattier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0" t="34982" r="42929" b="55204"/>
          <a:stretch/>
        </p:blipFill>
        <p:spPr bwMode="auto">
          <a:xfrm>
            <a:off x="15213" y="2492896"/>
            <a:ext cx="324036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124135" y="76740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Les réponses: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68705"/>
            <a:ext cx="2548239" cy="3694976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2695" r="12831" b="15290"/>
          <a:stretch/>
        </p:blipFill>
        <p:spPr bwMode="auto">
          <a:xfrm>
            <a:off x="6516216" y="2462958"/>
            <a:ext cx="2511658" cy="36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419872" y="7647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L’admiration ou le ravissement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401" y="-1205330"/>
            <a:ext cx="7021195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494473" y="1673579"/>
            <a:ext cx="86245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Goudy Old Style"/>
              </a:rPr>
            </a:br>
            <a:endParaRPr lang="fr-FR" b="1" dirty="0">
              <a:solidFill>
                <a:schemeClr val="bg1"/>
              </a:solidFill>
              <a:latin typeface="Goudy Old Style"/>
            </a:endParaRPr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323528" y="3933056"/>
            <a:ext cx="81346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>Exercice n°2 pour les cycles 3, 4 et lycée</a:t>
            </a:r>
          </a:p>
          <a:p>
            <a:pPr algn="l"/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600" b="1" dirty="0" smtClean="0">
                <a:solidFill>
                  <a:schemeClr val="bg1"/>
                </a:solidFill>
              </a:rPr>
              <a:t>Comparer le traitement pictural d’un sujet</a:t>
            </a: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96930" y="-213180"/>
            <a:ext cx="5631551" cy="6970943"/>
            <a:chOff x="96930" y="-213180"/>
            <a:chExt cx="5631551" cy="6970943"/>
          </a:xfrm>
        </p:grpSpPr>
        <p:sp>
          <p:nvSpPr>
            <p:cNvPr id="9" name="Losange 8"/>
            <p:cNvSpPr>
              <a:spLocks noChangeAspect="1"/>
            </p:cNvSpPr>
            <p:nvPr/>
          </p:nvSpPr>
          <p:spPr>
            <a:xfrm>
              <a:off x="96930" y="5339818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>
            <a:xfrm>
              <a:off x="2908118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>
            <a:xfrm>
              <a:off x="1521337" y="5356777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>
            <a:xfrm>
              <a:off x="120351" y="-213180"/>
              <a:ext cx="1400986" cy="1400986"/>
            </a:xfrm>
            <a:prstGeom prst="diamond">
              <a:avLst/>
            </a:prstGeom>
            <a:solidFill>
              <a:srgbClr val="94A6AA">
                <a:alpha val="3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>
            <a:xfrm>
              <a:off x="111826" y="1200449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>
            <a:xfrm>
              <a:off x="120351" y="2587462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>
            <a:xfrm>
              <a:off x="100852" y="3922498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>
            <a:xfrm>
              <a:off x="1505948" y="3955791"/>
              <a:ext cx="1400986" cy="1400986"/>
            </a:xfrm>
            <a:prstGeom prst="diamond">
              <a:avLst/>
            </a:prstGeom>
            <a:solidFill>
              <a:srgbClr val="94A6AA">
                <a:alpha val="6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>
            <a:xfrm>
              <a:off x="1521337" y="2604883"/>
              <a:ext cx="1400986" cy="1400986"/>
            </a:xfrm>
            <a:prstGeom prst="diamond">
              <a:avLst/>
            </a:prstGeom>
            <a:solidFill>
              <a:srgbClr val="94A6AA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Losange 17"/>
            <p:cNvSpPr>
              <a:spLocks noChangeAspect="1"/>
            </p:cNvSpPr>
            <p:nvPr/>
          </p:nvSpPr>
          <p:spPr>
            <a:xfrm>
              <a:off x="4327495" y="5323484"/>
              <a:ext cx="1400986" cy="1400986"/>
            </a:xfrm>
            <a:prstGeom prst="diamond">
              <a:avLst/>
            </a:prstGeom>
            <a:solidFill>
              <a:srgbClr val="94A6AA">
                <a:alpha val="7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Losange 18"/>
            <p:cNvSpPr>
              <a:spLocks noChangeAspect="1"/>
            </p:cNvSpPr>
            <p:nvPr/>
          </p:nvSpPr>
          <p:spPr>
            <a:xfrm>
              <a:off x="1507132" y="1203897"/>
              <a:ext cx="1400986" cy="1400986"/>
            </a:xfrm>
            <a:prstGeom prst="diamond">
              <a:avLst/>
            </a:prstGeom>
            <a:solidFill>
              <a:srgbClr val="94A6AA">
                <a:alpha val="4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46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941</Words>
  <Application>Microsoft Office PowerPoint</Application>
  <PresentationFormat>Affichage à l'écran (4:3)</PresentationFormat>
  <Paragraphs>486</Paragraphs>
  <Slides>89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89</vt:i4>
      </vt:variant>
    </vt:vector>
  </HeadingPairs>
  <TitlesOfParts>
    <vt:vector size="9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GAULTIER Léonard,  Le combat de Persée contre Phinée, 1er quart 17e siècle, Nevers, Musée de la Faïence   </vt:lpstr>
      <vt:lpstr>TARAVAL Hugues, Persée pétrifiant Phinée et ses soldats lors de son mariage, 1767, Château de Versailles.  </vt:lpstr>
      <vt:lpstr>GIORDANO Luca, Persée et Phinée, Londres, The National Gallery </vt:lpstr>
      <vt:lpstr>RICCI Sebastino, Persée affronte Phinée avec la tête de Méduse, 1705, Los Angeles, The J. Paul Getty Museum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L’attention</vt:lpstr>
      <vt:lpstr>L’admiration</vt:lpstr>
      <vt:lpstr>L’admiration avec étonnement</vt:lpstr>
      <vt:lpstr>La vénération</vt:lpstr>
      <vt:lpstr>Le ravissement</vt:lpstr>
      <vt:lpstr>Le désir</vt:lpstr>
      <vt:lpstr>La joie tranquille</vt:lpstr>
      <vt:lpstr>Le rire</vt:lpstr>
      <vt:lpstr>La douleur aiguë</vt:lpstr>
      <vt:lpstr>La douleur corporelle simple</vt:lpstr>
      <vt:lpstr>La tristesse</vt:lpstr>
      <vt:lpstr>Les pleurs</vt:lpstr>
      <vt:lpstr>La compassion</vt:lpstr>
      <vt:lpstr>Le mépris</vt:lpstr>
      <vt:lpstr>L’horreur</vt:lpstr>
      <vt:lpstr>L’effroi</vt:lpstr>
      <vt:lpstr>La colère</vt:lpstr>
      <vt:lpstr>La haine ou la jalousie</vt:lpstr>
      <vt:lpstr>Le désespoir</vt:lpstr>
      <vt:lpstr>Quels sont les sentiments exprimés par Phinée, Athéna, un partisan de Phinée et Persée?</vt:lpstr>
      <vt:lpstr>Quels sont les sentiments exprimés par Phinée, Athéna, un partisan de Phinée et Persée?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Lier chacune des expressions à un sentiment </vt:lpstr>
      <vt:lpstr>Quels sont les sentiments exprimés par Phinée, Athéna, un partisan de Phinée et Persée?</vt:lpstr>
      <vt:lpstr>Quels sont les sentiments exprimés par Phinée, Athéna, un partisan de Phinée et Persée?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Mairies de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 PLUMECOCQ</dc:creator>
  <cp:lastModifiedBy>Evelyne PLUMECOCQ</cp:lastModifiedBy>
  <cp:revision>9</cp:revision>
  <dcterms:created xsi:type="dcterms:W3CDTF">2016-05-31T09:18:55Z</dcterms:created>
  <dcterms:modified xsi:type="dcterms:W3CDTF">2016-05-31T10:30:25Z</dcterms:modified>
</cp:coreProperties>
</file>