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57" r:id="rId3"/>
    <p:sldId id="358" r:id="rId4"/>
    <p:sldId id="359" r:id="rId5"/>
    <p:sldId id="360" r:id="rId6"/>
    <p:sldId id="361" r:id="rId7"/>
    <p:sldId id="329" r:id="rId8"/>
    <p:sldId id="332" r:id="rId9"/>
    <p:sldId id="356" r:id="rId10"/>
    <p:sldId id="331" r:id="rId11"/>
    <p:sldId id="260" r:id="rId12"/>
    <p:sldId id="262" r:id="rId13"/>
    <p:sldId id="263" r:id="rId14"/>
    <p:sldId id="264" r:id="rId15"/>
    <p:sldId id="286" r:id="rId16"/>
    <p:sldId id="296" r:id="rId17"/>
    <p:sldId id="287" r:id="rId18"/>
    <p:sldId id="297" r:id="rId19"/>
    <p:sldId id="288" r:id="rId20"/>
    <p:sldId id="293" r:id="rId21"/>
    <p:sldId id="289" r:id="rId22"/>
    <p:sldId id="295" r:id="rId23"/>
    <p:sldId id="294" r:id="rId24"/>
    <p:sldId id="259" r:id="rId25"/>
    <p:sldId id="326" r:id="rId26"/>
    <p:sldId id="266" r:id="rId27"/>
    <p:sldId id="327" r:id="rId28"/>
    <p:sldId id="267" r:id="rId29"/>
    <p:sldId id="346" r:id="rId30"/>
    <p:sldId id="268" r:id="rId31"/>
    <p:sldId id="350" r:id="rId32"/>
    <p:sldId id="309" r:id="rId33"/>
    <p:sldId id="349" r:id="rId34"/>
    <p:sldId id="310" r:id="rId35"/>
    <p:sldId id="348" r:id="rId36"/>
    <p:sldId id="311" r:id="rId37"/>
    <p:sldId id="347" r:id="rId38"/>
    <p:sldId id="312" r:id="rId39"/>
    <p:sldId id="351" r:id="rId40"/>
    <p:sldId id="313" r:id="rId41"/>
    <p:sldId id="353" r:id="rId42"/>
    <p:sldId id="352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25" r:id="rId56"/>
    <p:sldId id="298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265" r:id="rId76"/>
    <p:sldId id="277" r:id="rId77"/>
    <p:sldId id="278" r:id="rId78"/>
    <p:sldId id="279" r:id="rId79"/>
    <p:sldId id="280" r:id="rId80"/>
    <p:sldId id="281" r:id="rId81"/>
    <p:sldId id="282" r:id="rId82"/>
    <p:sldId id="283" r:id="rId83"/>
    <p:sldId id="284" r:id="rId84"/>
    <p:sldId id="285" r:id="rId85"/>
    <p:sldId id="299" r:id="rId86"/>
    <p:sldId id="300" r:id="rId87"/>
    <p:sldId id="301" r:id="rId8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4" d="100"/>
          <a:sy n="74" d="100"/>
        </p:scale>
        <p:origin x="-104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6FF4-1539-4117-A7F6-0BC9964EF1E6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93E58-14B8-4ABC-A9C5-331BCA2440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42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34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pPr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6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67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94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11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00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5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92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14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89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16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3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C5FD-03BC-4999-8B08-C1824CFBF5F2}" type="datetimeFigureOut">
              <a:rPr lang="fr-FR" smtClean="0"/>
              <a:pPr/>
              <a:t>18/07/2016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B98D-4EBC-459D-973C-9294B36864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8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395536" y="188640"/>
            <a:ext cx="7920880" cy="141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Mythologie</a:t>
            </a:r>
            <a:endParaRPr lang="fr-FR" sz="3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b="1" i="1" dirty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Métamorphoses et révélation</a:t>
            </a:r>
            <a:endParaRPr lang="fr-FR" sz="3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467544" y="3423828"/>
            <a:ext cx="7632848" cy="166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400" b="1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François Boucher</a:t>
            </a:r>
            <a:r>
              <a:rPr lang="fr-FR" sz="220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 (1703-1770)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200" b="1" i="1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Apollon révélant sa divinité à la bergère Issé</a:t>
            </a:r>
            <a:r>
              <a:rPr lang="fr-FR" sz="220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, 1749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200" b="1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Premier étage, salle 9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Losange 8"/>
          <p:cNvSpPr>
            <a:spLocks noChangeAspect="1"/>
          </p:cNvSpPr>
          <p:nvPr/>
        </p:nvSpPr>
        <p:spPr>
          <a:xfrm>
            <a:off x="1203934" y="-1644333"/>
            <a:ext cx="1525270" cy="1525905"/>
          </a:xfrm>
          <a:prstGeom prst="diamond">
            <a:avLst/>
          </a:prstGeom>
          <a:solidFill>
            <a:srgbClr val="E5C0AD">
              <a:alpha val="19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Losange 9"/>
          <p:cNvSpPr>
            <a:spLocks noChangeAspect="1"/>
          </p:cNvSpPr>
          <p:nvPr/>
        </p:nvSpPr>
        <p:spPr>
          <a:xfrm>
            <a:off x="417247" y="629241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Losange 10"/>
          <p:cNvSpPr>
            <a:spLocks noChangeAspect="1"/>
          </p:cNvSpPr>
          <p:nvPr/>
        </p:nvSpPr>
        <p:spPr>
          <a:xfrm>
            <a:off x="3470327" y="629241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Losange 11"/>
          <p:cNvSpPr>
            <a:spLocks noChangeAspect="1"/>
          </p:cNvSpPr>
          <p:nvPr/>
        </p:nvSpPr>
        <p:spPr>
          <a:xfrm>
            <a:off x="1952042" y="629241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Losange 12"/>
          <p:cNvSpPr>
            <a:spLocks noChangeAspect="1"/>
          </p:cNvSpPr>
          <p:nvPr/>
        </p:nvSpPr>
        <p:spPr>
          <a:xfrm>
            <a:off x="417247" y="202129"/>
            <a:ext cx="1525270" cy="1525905"/>
          </a:xfrm>
          <a:prstGeom prst="diamond">
            <a:avLst/>
          </a:prstGeom>
          <a:solidFill>
            <a:srgbClr val="E5C0AD">
              <a:alpha val="28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Losange 13"/>
          <p:cNvSpPr>
            <a:spLocks noChangeAspect="1"/>
          </p:cNvSpPr>
          <p:nvPr/>
        </p:nvSpPr>
        <p:spPr>
          <a:xfrm>
            <a:off x="417247" y="170390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Losange 14"/>
          <p:cNvSpPr>
            <a:spLocks noChangeAspect="1"/>
          </p:cNvSpPr>
          <p:nvPr/>
        </p:nvSpPr>
        <p:spPr>
          <a:xfrm>
            <a:off x="417247" y="323933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Losange 15"/>
          <p:cNvSpPr>
            <a:spLocks noChangeAspect="1"/>
          </p:cNvSpPr>
          <p:nvPr/>
        </p:nvSpPr>
        <p:spPr>
          <a:xfrm>
            <a:off x="417247" y="475761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Losange 16"/>
          <p:cNvSpPr>
            <a:spLocks noChangeAspect="1"/>
          </p:cNvSpPr>
          <p:nvPr/>
        </p:nvSpPr>
        <p:spPr>
          <a:xfrm>
            <a:off x="1935532" y="475761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Losange 17"/>
          <p:cNvSpPr>
            <a:spLocks noChangeAspect="1"/>
          </p:cNvSpPr>
          <p:nvPr/>
        </p:nvSpPr>
        <p:spPr>
          <a:xfrm>
            <a:off x="1935532" y="323933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9" name="Losange 18"/>
          <p:cNvSpPr>
            <a:spLocks noChangeAspect="1"/>
          </p:cNvSpPr>
          <p:nvPr/>
        </p:nvSpPr>
        <p:spPr>
          <a:xfrm>
            <a:off x="3470327" y="475761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0" name="Losange 19"/>
          <p:cNvSpPr>
            <a:spLocks noChangeAspect="1"/>
          </p:cNvSpPr>
          <p:nvPr/>
        </p:nvSpPr>
        <p:spPr>
          <a:xfrm>
            <a:off x="1935532" y="170390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1" name="Losange 20"/>
          <p:cNvSpPr>
            <a:spLocks noChangeAspect="1"/>
          </p:cNvSpPr>
          <p:nvPr/>
        </p:nvSpPr>
        <p:spPr>
          <a:xfrm>
            <a:off x="4988612" y="629241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6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04664" y="3482349"/>
            <a:ext cx="813467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Exercice n°2 </a:t>
            </a:r>
            <a:r>
              <a:rPr lang="fr-FR" sz="3600" b="1" dirty="0">
                <a:solidFill>
                  <a:schemeClr val="bg1"/>
                </a:solidFill>
                <a:latin typeface="Goudy Old Style"/>
              </a:rPr>
              <a:t>pour les cycles 3, 4 et </a:t>
            </a: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lycée</a:t>
            </a: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</a:rPr>
              <a:t>Comparer le traitement pictural d’un sujet</a:t>
            </a:r>
            <a:r>
              <a:rPr lang="fr-FR" sz="40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</a:rPr>
              <a:t/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3100" b="1" dirty="0"/>
              <a:t/>
            </a:r>
            <a:br>
              <a:rPr lang="fr-FR" sz="3100" b="1" dirty="0"/>
            </a:br>
            <a:endParaRPr lang="fr-FR" b="1" dirty="0"/>
          </a:p>
        </p:txBody>
      </p:sp>
      <p:sp>
        <p:nvSpPr>
          <p:cNvPr id="7" name="Losange 6"/>
          <p:cNvSpPr>
            <a:spLocks noChangeAspect="1"/>
          </p:cNvSpPr>
          <p:nvPr/>
        </p:nvSpPr>
        <p:spPr>
          <a:xfrm>
            <a:off x="1271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Losange 7"/>
          <p:cNvSpPr>
            <a:spLocks noChangeAspect="1"/>
          </p:cNvSpPr>
          <p:nvPr/>
        </p:nvSpPr>
        <p:spPr>
          <a:xfrm>
            <a:off x="306579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Losange 8"/>
          <p:cNvSpPr>
            <a:spLocks noChangeAspect="1"/>
          </p:cNvSpPr>
          <p:nvPr/>
        </p:nvSpPr>
        <p:spPr>
          <a:xfrm>
            <a:off x="154750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Losange 9"/>
          <p:cNvSpPr>
            <a:spLocks noChangeAspect="1"/>
          </p:cNvSpPr>
          <p:nvPr/>
        </p:nvSpPr>
        <p:spPr>
          <a:xfrm>
            <a:off x="12711" y="-734061"/>
            <a:ext cx="1525270" cy="1525905"/>
          </a:xfrm>
          <a:prstGeom prst="diamond">
            <a:avLst/>
          </a:prstGeom>
          <a:solidFill>
            <a:srgbClr val="E5C0AD">
              <a:alpha val="28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Losange 10"/>
          <p:cNvSpPr>
            <a:spLocks noChangeAspect="1"/>
          </p:cNvSpPr>
          <p:nvPr/>
        </p:nvSpPr>
        <p:spPr>
          <a:xfrm>
            <a:off x="12711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Losange 11"/>
          <p:cNvSpPr>
            <a:spLocks noChangeAspect="1"/>
          </p:cNvSpPr>
          <p:nvPr/>
        </p:nvSpPr>
        <p:spPr>
          <a:xfrm>
            <a:off x="12711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Losange 12"/>
          <p:cNvSpPr>
            <a:spLocks noChangeAspect="1"/>
          </p:cNvSpPr>
          <p:nvPr/>
        </p:nvSpPr>
        <p:spPr>
          <a:xfrm>
            <a:off x="1271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Losange 13"/>
          <p:cNvSpPr>
            <a:spLocks noChangeAspect="1"/>
          </p:cNvSpPr>
          <p:nvPr/>
        </p:nvSpPr>
        <p:spPr>
          <a:xfrm>
            <a:off x="1530996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Losange 14"/>
          <p:cNvSpPr>
            <a:spLocks noChangeAspect="1"/>
          </p:cNvSpPr>
          <p:nvPr/>
        </p:nvSpPr>
        <p:spPr>
          <a:xfrm>
            <a:off x="1530996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Losange 15"/>
          <p:cNvSpPr>
            <a:spLocks noChangeAspect="1"/>
          </p:cNvSpPr>
          <p:nvPr/>
        </p:nvSpPr>
        <p:spPr>
          <a:xfrm>
            <a:off x="306579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Losange 16"/>
          <p:cNvSpPr>
            <a:spLocks noChangeAspect="1"/>
          </p:cNvSpPr>
          <p:nvPr/>
        </p:nvSpPr>
        <p:spPr>
          <a:xfrm>
            <a:off x="1530996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Losange 17"/>
          <p:cNvSpPr>
            <a:spLocks noChangeAspect="1"/>
          </p:cNvSpPr>
          <p:nvPr/>
        </p:nvSpPr>
        <p:spPr>
          <a:xfrm>
            <a:off x="458407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1800" dirty="0"/>
              <a:t>LARMESSIN Nicolas IV (de), </a:t>
            </a:r>
            <a:r>
              <a:rPr lang="fr-FR" sz="1800" i="1" dirty="0"/>
              <a:t>Apollon et </a:t>
            </a:r>
            <a:r>
              <a:rPr lang="fr-FR" sz="1800" i="1" dirty="0" err="1"/>
              <a:t>Issé</a:t>
            </a:r>
            <a:r>
              <a:rPr lang="fr-FR" sz="1800" dirty="0"/>
              <a:t>, 18</a:t>
            </a:r>
            <a:r>
              <a:rPr lang="fr-FR" sz="1800" baseline="30000" dirty="0"/>
              <a:t>e</a:t>
            </a:r>
            <a:r>
              <a:rPr lang="fr-FR" sz="1800" dirty="0"/>
              <a:t> siècle, Rennes, musée des Beaux-arts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700/m021102_0003851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71" y="980728"/>
            <a:ext cx="734481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0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dirty="0"/>
              <a:t>CHAUVEAU François, </a:t>
            </a:r>
            <a:r>
              <a:rPr lang="fr-FR" sz="2000" i="1" dirty="0"/>
              <a:t>Les métamorphoses en rondeaux</a:t>
            </a:r>
            <a:r>
              <a:rPr lang="fr-FR" sz="2000" dirty="0"/>
              <a:t>, 1676, Montpellier, Médiathèque centrale d’agglomération Emile Zola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utpictura18.univ-tlse2.fr/Images/A/2/A217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1604" r="3921"/>
          <a:stretch/>
        </p:blipFill>
        <p:spPr bwMode="auto">
          <a:xfrm>
            <a:off x="1043608" y="1028103"/>
            <a:ext cx="6870020" cy="583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12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3946450"/>
          </a:xfrm>
        </p:spPr>
        <p:txBody>
          <a:bodyPr>
            <a:normAutofit/>
          </a:bodyPr>
          <a:lstStyle/>
          <a:p>
            <a:pPr lvl="0" algn="just"/>
            <a:r>
              <a:rPr lang="fr-FR" sz="2000" dirty="0"/>
              <a:t>JOUVENET Jean-Baptiste, </a:t>
            </a:r>
            <a:r>
              <a:rPr lang="fr-FR" sz="2000" i="1" dirty="0"/>
              <a:t>Apollon sur son char se présente à Thétis</a:t>
            </a:r>
            <a:r>
              <a:rPr lang="fr-FR" sz="2000" dirty="0"/>
              <a:t>, 1</a:t>
            </a:r>
            <a:r>
              <a:rPr lang="fr-FR" sz="2000" baseline="30000" dirty="0"/>
              <a:t>er</a:t>
            </a:r>
            <a:r>
              <a:rPr lang="fr-FR" sz="2000" dirty="0"/>
              <a:t> quart du 18</a:t>
            </a:r>
            <a:r>
              <a:rPr lang="fr-FR" sz="2000" baseline="30000" dirty="0"/>
              <a:t>e</a:t>
            </a:r>
            <a:r>
              <a:rPr lang="fr-FR" sz="2000" dirty="0"/>
              <a:t> siècle, Versailles, musée national des châteaux de Versailles et de Trianon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640/m507704_78ee1052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96855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7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0712" y="274638"/>
            <a:ext cx="3065784" cy="5314602"/>
          </a:xfrm>
        </p:spPr>
        <p:txBody>
          <a:bodyPr>
            <a:normAutofit/>
          </a:bodyPr>
          <a:lstStyle/>
          <a:p>
            <a:pPr lvl="0"/>
            <a:r>
              <a:rPr lang="fr-FR" sz="2400" dirty="0"/>
              <a:t>LA FOSSE Charles (de), </a:t>
            </a:r>
            <a:r>
              <a:rPr lang="fr-FR" sz="2400" i="1" dirty="0"/>
              <a:t>Apollon et Thétis</a:t>
            </a:r>
            <a:r>
              <a:rPr lang="fr-FR" sz="2400" dirty="0"/>
              <a:t>, 4</a:t>
            </a:r>
            <a:r>
              <a:rPr lang="fr-FR" sz="2400" baseline="30000" dirty="0"/>
              <a:t>ième</a:t>
            </a:r>
            <a:r>
              <a:rPr lang="fr-FR" sz="2400" dirty="0"/>
              <a:t> quart du 17</a:t>
            </a:r>
            <a:r>
              <a:rPr lang="fr-FR" sz="2400" baseline="30000" dirty="0"/>
              <a:t>e</a:t>
            </a:r>
            <a:r>
              <a:rPr lang="fr-FR" sz="2400" dirty="0"/>
              <a:t> siècle, Versailles, musée national des châteaux de Versailles et de Trianon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http://www.culture.gouv.fr/Wave/image/joconde/0639/m507704_89ce1107_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r="3894" b="2254"/>
          <a:stretch/>
        </p:blipFill>
        <p:spPr bwMode="auto">
          <a:xfrm>
            <a:off x="107504" y="548680"/>
            <a:ext cx="5791200" cy="5910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4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700/m021102_0003851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5" y="1268760"/>
            <a:ext cx="4386131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14422"/>
            <a:ext cx="4539542" cy="3717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222552"/>
              </p:ext>
            </p:extLst>
          </p:nvPr>
        </p:nvGraphicFramePr>
        <p:xfrm>
          <a:off x="1622" y="34551"/>
          <a:ext cx="9142378" cy="68486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9428"/>
                <a:gridCol w="3168532"/>
                <a:gridCol w="2924418"/>
              </a:tblGrid>
              <a:tr h="254843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Points de comparaison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Ressemblance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Différence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Le lieu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2435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</a:endParaRP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 smtClean="0">
                          <a:effectLst/>
                        </a:rPr>
                        <a:t>        </a:t>
                      </a:r>
                      <a:r>
                        <a:rPr lang="fr-FR" sz="1200" b="1" dirty="0" smtClean="0">
                          <a:effectLst/>
                        </a:rPr>
                        <a:t>   </a:t>
                      </a:r>
                      <a:r>
                        <a:rPr lang="fr-FR" sz="1200" b="1" dirty="0">
                          <a:effectLst/>
                        </a:rPr>
                        <a:t>Décoration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598200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</a:t>
                      </a:r>
                      <a:r>
                        <a:rPr lang="fr-FR" sz="1200" b="1" dirty="0" smtClean="0">
                          <a:effectLst/>
                        </a:rPr>
                        <a:t> </a:t>
                      </a:r>
                      <a:r>
                        <a:rPr lang="fr-FR" sz="1200" b="1" dirty="0">
                          <a:effectLst/>
                        </a:rPr>
                        <a:t>Cadrage de l’œuvre</a:t>
                      </a:r>
                    </a:p>
                    <a:p>
                      <a:pPr marR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Issé et Apollon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9700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 smtClean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Dispositions des personnages sur le tableau 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065779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 smtClean="0">
                        <a:effectLst/>
                      </a:endParaRP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Description </a:t>
                      </a:r>
                      <a:endParaRPr lang="fr-FR" sz="1200" b="1" dirty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Les autres personnages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5779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baseline="0" dirty="0" smtClean="0">
                        <a:effectLst/>
                      </a:endParaRP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 smtClean="0">
                          <a:effectLst/>
                        </a:rPr>
                        <a:t>       </a:t>
                      </a:r>
                      <a:r>
                        <a:rPr lang="fr-FR" sz="1200" b="1" dirty="0" smtClean="0">
                          <a:effectLst/>
                        </a:rPr>
                        <a:t>Description</a:t>
                      </a:r>
                      <a:endParaRPr lang="fr-FR" sz="1200" b="1" dirty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3988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Bilan : Quelle œuvre vous semble décrire avec plus de pertinence le moment de la révélation de la nature d’Apollon à </a:t>
                      </a:r>
                      <a:r>
                        <a:rPr lang="fr-FR" sz="1200" b="1" dirty="0" err="1">
                          <a:effectLst/>
                        </a:rPr>
                        <a:t>Issé</a:t>
                      </a:r>
                      <a:r>
                        <a:rPr lang="fr-FR" sz="1200" b="1" dirty="0">
                          <a:effectLst/>
                        </a:rPr>
                        <a:t>? Justifier votre choix.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5779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600" dirty="0">
                        <a:effectLst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2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utpictura18.univ-tlse2.fr/Images/A/2/A217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1604" r="3921"/>
          <a:stretch/>
        </p:blipFill>
        <p:spPr bwMode="auto">
          <a:xfrm>
            <a:off x="19405" y="1347439"/>
            <a:ext cx="4464496" cy="3409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219833" cy="3456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3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482812"/>
              </p:ext>
            </p:extLst>
          </p:nvPr>
        </p:nvGraphicFramePr>
        <p:xfrm>
          <a:off x="1622" y="34551"/>
          <a:ext cx="9142378" cy="68486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9428"/>
                <a:gridCol w="3168532"/>
                <a:gridCol w="2924418"/>
              </a:tblGrid>
              <a:tr h="254843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Points de comparaison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Ressemblance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Différence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Le lieu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2435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</a:endParaRP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 smtClean="0">
                          <a:effectLst/>
                        </a:rPr>
                        <a:t>        </a:t>
                      </a:r>
                      <a:r>
                        <a:rPr lang="fr-FR" sz="1200" b="1" dirty="0" smtClean="0">
                          <a:effectLst/>
                        </a:rPr>
                        <a:t>   </a:t>
                      </a:r>
                      <a:r>
                        <a:rPr lang="fr-FR" sz="1200" b="1" dirty="0">
                          <a:effectLst/>
                        </a:rPr>
                        <a:t>Décoration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598200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</a:t>
                      </a:r>
                      <a:r>
                        <a:rPr lang="fr-FR" sz="1200" b="1" dirty="0" smtClean="0">
                          <a:effectLst/>
                        </a:rPr>
                        <a:t> </a:t>
                      </a:r>
                      <a:r>
                        <a:rPr lang="fr-FR" sz="1200" b="1" dirty="0">
                          <a:effectLst/>
                        </a:rPr>
                        <a:t>Cadrage de l’œuvre</a:t>
                      </a:r>
                    </a:p>
                    <a:p>
                      <a:pPr marR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Issé et Apollon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9700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 smtClean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Dispositions des personnages sur le tableau 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065779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 smtClean="0">
                        <a:effectLst/>
                      </a:endParaRP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Description </a:t>
                      </a:r>
                      <a:endParaRPr lang="fr-FR" sz="1200" b="1" dirty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Les autres personnages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5779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baseline="0" dirty="0" smtClean="0">
                        <a:effectLst/>
                      </a:endParaRP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 smtClean="0">
                          <a:effectLst/>
                        </a:rPr>
                        <a:t>       </a:t>
                      </a:r>
                      <a:r>
                        <a:rPr lang="fr-FR" sz="1200" b="1" dirty="0" smtClean="0">
                          <a:effectLst/>
                        </a:rPr>
                        <a:t>Description</a:t>
                      </a:r>
                      <a:endParaRPr lang="fr-FR" sz="1200" b="1" dirty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3988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Bilan : Quelle œuvre vous semble décrire avec plus de pertinence le moment de la révélation de la nature d’Apollon à </a:t>
                      </a:r>
                      <a:r>
                        <a:rPr lang="fr-FR" sz="1200" b="1" dirty="0" err="1">
                          <a:effectLst/>
                        </a:rPr>
                        <a:t>Issé</a:t>
                      </a:r>
                      <a:r>
                        <a:rPr lang="fr-FR" sz="1200" b="1" dirty="0">
                          <a:effectLst/>
                        </a:rPr>
                        <a:t>? Justifier votre choix.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5779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600" dirty="0">
                        <a:effectLst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4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640/m507704_78ee1052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995936" cy="48348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453" y="1071546"/>
            <a:ext cx="4979547" cy="4078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5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04664" y="3482349"/>
            <a:ext cx="813467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Exercices </a:t>
            </a:r>
            <a:r>
              <a:rPr lang="fr-FR" sz="3600" b="1" dirty="0">
                <a:solidFill>
                  <a:schemeClr val="bg1"/>
                </a:solidFill>
                <a:latin typeface="Goudy Old Style"/>
              </a:rPr>
              <a:t>pour les cycles </a:t>
            </a: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1, 2 et 3</a:t>
            </a: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>Identifier les personnages</a:t>
            </a:r>
            <a:r>
              <a:rPr lang="fr-FR" sz="40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</a:rPr>
              <a:t/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3100" b="1" dirty="0"/>
              <a:t/>
            </a:r>
            <a:br>
              <a:rPr lang="fr-FR" sz="3100" b="1" dirty="0"/>
            </a:br>
            <a:endParaRPr lang="fr-FR" b="1" dirty="0"/>
          </a:p>
        </p:txBody>
      </p:sp>
      <p:sp>
        <p:nvSpPr>
          <p:cNvPr id="7" name="Losange 6"/>
          <p:cNvSpPr>
            <a:spLocks noChangeAspect="1"/>
          </p:cNvSpPr>
          <p:nvPr/>
        </p:nvSpPr>
        <p:spPr>
          <a:xfrm>
            <a:off x="1271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Losange 7"/>
          <p:cNvSpPr>
            <a:spLocks noChangeAspect="1"/>
          </p:cNvSpPr>
          <p:nvPr/>
        </p:nvSpPr>
        <p:spPr>
          <a:xfrm>
            <a:off x="306579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Losange 8"/>
          <p:cNvSpPr>
            <a:spLocks noChangeAspect="1"/>
          </p:cNvSpPr>
          <p:nvPr/>
        </p:nvSpPr>
        <p:spPr>
          <a:xfrm>
            <a:off x="154750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Losange 9"/>
          <p:cNvSpPr>
            <a:spLocks noChangeAspect="1"/>
          </p:cNvSpPr>
          <p:nvPr/>
        </p:nvSpPr>
        <p:spPr>
          <a:xfrm>
            <a:off x="12711" y="-734061"/>
            <a:ext cx="1525270" cy="1525905"/>
          </a:xfrm>
          <a:prstGeom prst="diamond">
            <a:avLst/>
          </a:prstGeom>
          <a:solidFill>
            <a:srgbClr val="E5C0AD">
              <a:alpha val="28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Losange 10"/>
          <p:cNvSpPr>
            <a:spLocks noChangeAspect="1"/>
          </p:cNvSpPr>
          <p:nvPr/>
        </p:nvSpPr>
        <p:spPr>
          <a:xfrm>
            <a:off x="12711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Losange 11"/>
          <p:cNvSpPr>
            <a:spLocks noChangeAspect="1"/>
          </p:cNvSpPr>
          <p:nvPr/>
        </p:nvSpPr>
        <p:spPr>
          <a:xfrm>
            <a:off x="12711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Losange 12"/>
          <p:cNvSpPr>
            <a:spLocks noChangeAspect="1"/>
          </p:cNvSpPr>
          <p:nvPr/>
        </p:nvSpPr>
        <p:spPr>
          <a:xfrm>
            <a:off x="1271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Losange 13"/>
          <p:cNvSpPr>
            <a:spLocks noChangeAspect="1"/>
          </p:cNvSpPr>
          <p:nvPr/>
        </p:nvSpPr>
        <p:spPr>
          <a:xfrm>
            <a:off x="1530996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Losange 14"/>
          <p:cNvSpPr>
            <a:spLocks noChangeAspect="1"/>
          </p:cNvSpPr>
          <p:nvPr/>
        </p:nvSpPr>
        <p:spPr>
          <a:xfrm>
            <a:off x="1530996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Losange 15"/>
          <p:cNvSpPr>
            <a:spLocks noChangeAspect="1"/>
          </p:cNvSpPr>
          <p:nvPr/>
        </p:nvSpPr>
        <p:spPr>
          <a:xfrm>
            <a:off x="306579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Losange 16"/>
          <p:cNvSpPr>
            <a:spLocks noChangeAspect="1"/>
          </p:cNvSpPr>
          <p:nvPr/>
        </p:nvSpPr>
        <p:spPr>
          <a:xfrm>
            <a:off x="1530996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Losange 17"/>
          <p:cNvSpPr>
            <a:spLocks noChangeAspect="1"/>
          </p:cNvSpPr>
          <p:nvPr/>
        </p:nvSpPr>
        <p:spPr>
          <a:xfrm>
            <a:off x="458407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6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504613"/>
              </p:ext>
            </p:extLst>
          </p:nvPr>
        </p:nvGraphicFramePr>
        <p:xfrm>
          <a:off x="1622" y="34551"/>
          <a:ext cx="9142378" cy="68486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9428"/>
                <a:gridCol w="3168532"/>
                <a:gridCol w="2924418"/>
              </a:tblGrid>
              <a:tr h="254843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Points de comparaison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Ressemblance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Différence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Le lieu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2435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</a:endParaRP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 smtClean="0">
                          <a:effectLst/>
                        </a:rPr>
                        <a:t>        </a:t>
                      </a:r>
                      <a:r>
                        <a:rPr lang="fr-FR" sz="1200" b="1" dirty="0" smtClean="0">
                          <a:effectLst/>
                        </a:rPr>
                        <a:t>   </a:t>
                      </a:r>
                      <a:r>
                        <a:rPr lang="fr-FR" sz="1200" b="1" dirty="0">
                          <a:effectLst/>
                        </a:rPr>
                        <a:t>Décoration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598200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</a:t>
                      </a:r>
                      <a:r>
                        <a:rPr lang="fr-FR" sz="1200" b="1" dirty="0" smtClean="0">
                          <a:effectLst/>
                        </a:rPr>
                        <a:t> </a:t>
                      </a:r>
                      <a:r>
                        <a:rPr lang="fr-FR" sz="1200" b="1" dirty="0">
                          <a:effectLst/>
                        </a:rPr>
                        <a:t>Cadrage de l’œuvre</a:t>
                      </a:r>
                    </a:p>
                    <a:p>
                      <a:pPr marR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Issé et Apollon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9700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 smtClean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Dispositions des personnages sur le tableau 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065779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 smtClean="0">
                        <a:effectLst/>
                      </a:endParaRP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Description </a:t>
                      </a:r>
                      <a:endParaRPr lang="fr-FR" sz="1200" b="1" dirty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Les autres personnages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5779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baseline="0" dirty="0" smtClean="0">
                        <a:effectLst/>
                      </a:endParaRP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 smtClean="0">
                          <a:effectLst/>
                        </a:rPr>
                        <a:t>       </a:t>
                      </a:r>
                      <a:r>
                        <a:rPr lang="fr-FR" sz="1200" b="1" dirty="0" smtClean="0">
                          <a:effectLst/>
                        </a:rPr>
                        <a:t>Description</a:t>
                      </a:r>
                      <a:endParaRPr lang="fr-FR" sz="1200" b="1" dirty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3988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Bilan : Quelle œuvre vous semble décrire avec plus de pertinence le moment de la révélation de la nature d’Apollon à </a:t>
                      </a:r>
                      <a:r>
                        <a:rPr lang="fr-FR" sz="1200" b="1" dirty="0" err="1">
                          <a:effectLst/>
                        </a:rPr>
                        <a:t>Issé</a:t>
                      </a:r>
                      <a:r>
                        <a:rPr lang="fr-FR" sz="1200" b="1" dirty="0">
                          <a:effectLst/>
                        </a:rPr>
                        <a:t>? Justifier votre choix.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5779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600" dirty="0">
                        <a:effectLst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4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culture.gouv.fr/Wave/image/joconde/0639/m507704_89ce1107_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r="3894" b="2254"/>
          <a:stretch/>
        </p:blipFill>
        <p:spPr bwMode="auto">
          <a:xfrm>
            <a:off x="19472" y="1124744"/>
            <a:ext cx="3904456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294" y="1142984"/>
            <a:ext cx="4911706" cy="402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2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441304"/>
              </p:ext>
            </p:extLst>
          </p:nvPr>
        </p:nvGraphicFramePr>
        <p:xfrm>
          <a:off x="1622" y="34551"/>
          <a:ext cx="9142378" cy="68486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9428"/>
                <a:gridCol w="3168532"/>
                <a:gridCol w="2924418"/>
              </a:tblGrid>
              <a:tr h="254843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Points de comparaison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Ressemblance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Différence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Le lieu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2435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</a:endParaRP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 smtClean="0">
                          <a:effectLst/>
                        </a:rPr>
                        <a:t>        </a:t>
                      </a:r>
                      <a:r>
                        <a:rPr lang="fr-FR" sz="1200" b="1" dirty="0" smtClean="0">
                          <a:effectLst/>
                        </a:rPr>
                        <a:t>   </a:t>
                      </a:r>
                      <a:r>
                        <a:rPr lang="fr-FR" sz="1200" b="1" dirty="0">
                          <a:effectLst/>
                        </a:rPr>
                        <a:t>Décoration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598200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</a:t>
                      </a:r>
                      <a:r>
                        <a:rPr lang="fr-FR" sz="1200" b="1" dirty="0" smtClean="0">
                          <a:effectLst/>
                        </a:rPr>
                        <a:t> </a:t>
                      </a:r>
                      <a:r>
                        <a:rPr lang="fr-FR" sz="1200" b="1" dirty="0">
                          <a:effectLst/>
                        </a:rPr>
                        <a:t>Cadrage de l’œuvre</a:t>
                      </a:r>
                    </a:p>
                    <a:p>
                      <a:pPr marR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Issé et Apollon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9700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 smtClean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Dispositions des personnages sur le tableau 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065779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 smtClean="0">
                        <a:effectLst/>
                      </a:endParaRP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Description </a:t>
                      </a:r>
                      <a:endParaRPr lang="fr-FR" sz="1200" b="1" dirty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1994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Les autres personnages</a:t>
                      </a:r>
                      <a:endParaRPr lang="fr-F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5779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baseline="0" dirty="0" smtClean="0">
                        <a:effectLst/>
                      </a:endParaRP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 smtClean="0">
                          <a:effectLst/>
                        </a:rPr>
                        <a:t>       </a:t>
                      </a:r>
                      <a:r>
                        <a:rPr lang="fr-FR" sz="1200" b="1" dirty="0" smtClean="0">
                          <a:effectLst/>
                        </a:rPr>
                        <a:t>Description</a:t>
                      </a:r>
                      <a:endParaRPr lang="fr-FR" sz="1200" b="1" dirty="0">
                        <a:effectLst/>
                      </a:endParaRP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39880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Bilan : Quelle œuvre vous semble décrire avec plus de pertinence le moment de la révélation de la nature d’Apollon à </a:t>
                      </a:r>
                      <a:r>
                        <a:rPr lang="fr-FR" sz="1200" b="1" dirty="0" err="1">
                          <a:effectLst/>
                        </a:rPr>
                        <a:t>Issé</a:t>
                      </a:r>
                      <a:r>
                        <a:rPr lang="fr-FR" sz="1200" b="1" dirty="0">
                          <a:effectLst/>
                        </a:rPr>
                        <a:t>? Justifier votre choix.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5779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600" dirty="0">
                        <a:effectLst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04664" y="3490733"/>
            <a:ext cx="82438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sz="4000" dirty="0" smtClean="0"/>
              <a:t> </a:t>
            </a: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Exercice n°3 </a:t>
            </a:r>
            <a:r>
              <a:rPr lang="fr-FR" sz="3600" b="1" dirty="0">
                <a:solidFill>
                  <a:schemeClr val="bg1"/>
                </a:solidFill>
                <a:latin typeface="Goudy Old Style"/>
              </a:rPr>
              <a:t>pour les cycles 3, 4 et </a:t>
            </a: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lycée</a:t>
            </a: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>Comprendre les sentiments des personnages du tableau de François </a:t>
            </a: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>Boucher, </a:t>
            </a:r>
            <a:r>
              <a:rPr lang="fr-FR" sz="2200" b="1" i="1" dirty="0" smtClean="0">
                <a:solidFill>
                  <a:schemeClr val="bg1"/>
                </a:solidFill>
                <a:latin typeface="Goudy Old Style"/>
              </a:rPr>
              <a:t>Apollon </a:t>
            </a:r>
            <a:r>
              <a:rPr lang="fr-FR" sz="2200" b="1" i="1" dirty="0">
                <a:solidFill>
                  <a:schemeClr val="bg1"/>
                </a:solidFill>
                <a:latin typeface="Goudy Old Style"/>
              </a:rPr>
              <a:t>révélant sa divinité à la bergère </a:t>
            </a:r>
            <a:r>
              <a:rPr lang="fr-FR" sz="2200" b="1" i="1" dirty="0" err="1">
                <a:solidFill>
                  <a:schemeClr val="bg1"/>
                </a:solidFill>
                <a:latin typeface="Goudy Old Style"/>
              </a:rPr>
              <a:t>Issé</a:t>
            </a: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> </a:t>
            </a: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>Version 3.1: </a:t>
            </a: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>Pour chacun des sentiments évoqués, trouve un synonyme et une définition de ce sentiment</a:t>
            </a: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>. Décrire avec précision le visage.</a:t>
            </a: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</a:rPr>
              <a:t/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3100" b="1" dirty="0"/>
              <a:t/>
            </a:r>
            <a:br>
              <a:rPr lang="fr-FR" sz="3100" b="1" dirty="0"/>
            </a:br>
            <a:endParaRPr lang="fr-FR" b="1" dirty="0"/>
          </a:p>
        </p:txBody>
      </p:sp>
      <p:sp>
        <p:nvSpPr>
          <p:cNvPr id="7" name="Losange 6"/>
          <p:cNvSpPr>
            <a:spLocks noChangeAspect="1"/>
          </p:cNvSpPr>
          <p:nvPr/>
        </p:nvSpPr>
        <p:spPr>
          <a:xfrm>
            <a:off x="1271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Losange 7"/>
          <p:cNvSpPr>
            <a:spLocks noChangeAspect="1"/>
          </p:cNvSpPr>
          <p:nvPr/>
        </p:nvSpPr>
        <p:spPr>
          <a:xfrm>
            <a:off x="306579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Losange 8"/>
          <p:cNvSpPr>
            <a:spLocks noChangeAspect="1"/>
          </p:cNvSpPr>
          <p:nvPr/>
        </p:nvSpPr>
        <p:spPr>
          <a:xfrm>
            <a:off x="154750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Losange 9"/>
          <p:cNvSpPr>
            <a:spLocks noChangeAspect="1"/>
          </p:cNvSpPr>
          <p:nvPr/>
        </p:nvSpPr>
        <p:spPr>
          <a:xfrm>
            <a:off x="12711" y="-734061"/>
            <a:ext cx="1525270" cy="1525905"/>
          </a:xfrm>
          <a:prstGeom prst="diamond">
            <a:avLst/>
          </a:prstGeom>
          <a:solidFill>
            <a:srgbClr val="E5C0AD">
              <a:alpha val="28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Losange 10"/>
          <p:cNvSpPr>
            <a:spLocks noChangeAspect="1"/>
          </p:cNvSpPr>
          <p:nvPr/>
        </p:nvSpPr>
        <p:spPr>
          <a:xfrm>
            <a:off x="12711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Losange 11"/>
          <p:cNvSpPr>
            <a:spLocks noChangeAspect="1"/>
          </p:cNvSpPr>
          <p:nvPr/>
        </p:nvSpPr>
        <p:spPr>
          <a:xfrm>
            <a:off x="12711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Losange 12"/>
          <p:cNvSpPr>
            <a:spLocks noChangeAspect="1"/>
          </p:cNvSpPr>
          <p:nvPr/>
        </p:nvSpPr>
        <p:spPr>
          <a:xfrm>
            <a:off x="1271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Losange 13"/>
          <p:cNvSpPr>
            <a:spLocks noChangeAspect="1"/>
          </p:cNvSpPr>
          <p:nvPr/>
        </p:nvSpPr>
        <p:spPr>
          <a:xfrm>
            <a:off x="1530996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Losange 14"/>
          <p:cNvSpPr>
            <a:spLocks noChangeAspect="1"/>
          </p:cNvSpPr>
          <p:nvPr/>
        </p:nvSpPr>
        <p:spPr>
          <a:xfrm>
            <a:off x="1530996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Losange 15"/>
          <p:cNvSpPr>
            <a:spLocks noChangeAspect="1"/>
          </p:cNvSpPr>
          <p:nvPr/>
        </p:nvSpPr>
        <p:spPr>
          <a:xfrm>
            <a:off x="306579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Losange 16"/>
          <p:cNvSpPr>
            <a:spLocks noChangeAspect="1"/>
          </p:cNvSpPr>
          <p:nvPr/>
        </p:nvSpPr>
        <p:spPr>
          <a:xfrm>
            <a:off x="1530996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Losange 17"/>
          <p:cNvSpPr>
            <a:spLocks noChangeAspect="1"/>
          </p:cNvSpPr>
          <p:nvPr/>
        </p:nvSpPr>
        <p:spPr>
          <a:xfrm>
            <a:off x="458407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0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l_fi" descr="Afficher l'image d'orig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3709" b="9649"/>
          <a:stretch/>
        </p:blipFill>
        <p:spPr bwMode="auto">
          <a:xfrm>
            <a:off x="2627784" y="1340768"/>
            <a:ext cx="4104456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80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L’admiration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9604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L’admiration avec étonnement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7839" r="9983" b="16756"/>
          <a:stretch/>
        </p:blipFill>
        <p:spPr bwMode="auto">
          <a:xfrm>
            <a:off x="2483768" y="1268760"/>
            <a:ext cx="424847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53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vénération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9929" r="11530" b="18214"/>
          <a:stretch/>
        </p:blipFill>
        <p:spPr bwMode="auto">
          <a:xfrm>
            <a:off x="2627784" y="1268760"/>
            <a:ext cx="3960440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6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Le ravissement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2695" r="12831" b="15290"/>
          <a:stretch/>
        </p:blipFill>
        <p:spPr bwMode="auto">
          <a:xfrm>
            <a:off x="2771800" y="1052736"/>
            <a:ext cx="3776081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8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143000"/>
          </a:xfrm>
        </p:spPr>
        <p:txBody>
          <a:bodyPr/>
          <a:lstStyle/>
          <a:p>
            <a:r>
              <a:rPr lang="fr-FR" dirty="0" smtClean="0"/>
              <a:t>Le désir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2000" r="11731" b="16000"/>
          <a:stretch/>
        </p:blipFill>
        <p:spPr bwMode="auto">
          <a:xfrm>
            <a:off x="2843808" y="1209260"/>
            <a:ext cx="3888432" cy="5532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87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4464"/>
            <a:ext cx="7458076" cy="610824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5126672" y="4186873"/>
            <a:ext cx="109347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3323907" y="3429953"/>
            <a:ext cx="145161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1044257" y="5688013"/>
            <a:ext cx="145161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508057" y="5867083"/>
            <a:ext cx="145161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607752" y="4610418"/>
            <a:ext cx="571500" cy="125666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4194809" y="567373"/>
            <a:ext cx="109347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7006272" y="4491673"/>
            <a:ext cx="109347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3330257" y="985838"/>
            <a:ext cx="1450975" cy="50609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>
          <a:xfrm flipH="1">
            <a:off x="2382837" y="985838"/>
            <a:ext cx="2283460" cy="132207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>
          <a:xfrm>
            <a:off x="4781232" y="985838"/>
            <a:ext cx="1014095" cy="65278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>
          <a:xfrm>
            <a:off x="4666297" y="985838"/>
            <a:ext cx="1749425" cy="202438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9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18930"/>
            <a:ext cx="8229600" cy="1143000"/>
          </a:xfrm>
        </p:spPr>
        <p:txBody>
          <a:bodyPr/>
          <a:lstStyle/>
          <a:p>
            <a:r>
              <a:rPr lang="fr-FR" dirty="0" smtClean="0"/>
              <a:t>La joie tranquille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2411760" y="1196752"/>
            <a:ext cx="4104456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8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218930"/>
            <a:ext cx="8229600" cy="1143000"/>
          </a:xfrm>
        </p:spPr>
        <p:txBody>
          <a:bodyPr/>
          <a:lstStyle/>
          <a:p>
            <a:r>
              <a:rPr lang="fr-FR" dirty="0" smtClean="0"/>
              <a:t>Le rire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1804" r="11883" b="15924"/>
          <a:stretch/>
        </p:blipFill>
        <p:spPr bwMode="auto">
          <a:xfrm>
            <a:off x="2555776" y="1196752"/>
            <a:ext cx="4248472" cy="5661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4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douleur aiguë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2139" r="21538" b="17230"/>
          <a:stretch/>
        </p:blipFill>
        <p:spPr bwMode="auto">
          <a:xfrm>
            <a:off x="2555776" y="1268760"/>
            <a:ext cx="396044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47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douleur corporelle simple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9358" r="8525" b="16440"/>
          <a:stretch/>
        </p:blipFill>
        <p:spPr bwMode="auto">
          <a:xfrm>
            <a:off x="2699792" y="1196752"/>
            <a:ext cx="381642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92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smtClean="0"/>
              <a:t>La tristesse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804" r="9686" b="15367"/>
          <a:stretch/>
        </p:blipFill>
        <p:spPr bwMode="auto">
          <a:xfrm>
            <a:off x="2195736" y="1052736"/>
            <a:ext cx="4464496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57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pleurs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12889" r="20134" b="15273"/>
          <a:stretch/>
        </p:blipFill>
        <p:spPr bwMode="auto">
          <a:xfrm>
            <a:off x="2771800" y="1268760"/>
            <a:ext cx="367240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54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4029"/>
            <a:ext cx="8229600" cy="1143000"/>
          </a:xfrm>
        </p:spPr>
        <p:txBody>
          <a:bodyPr/>
          <a:lstStyle/>
          <a:p>
            <a:r>
              <a:rPr lang="fr-FR" dirty="0" smtClean="0"/>
              <a:t>La compassion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2000" r="14101" b="16110"/>
          <a:stretch/>
        </p:blipFill>
        <p:spPr bwMode="auto">
          <a:xfrm>
            <a:off x="2483768" y="1074575"/>
            <a:ext cx="4320480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1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130020"/>
            <a:ext cx="8229600" cy="1143000"/>
          </a:xfrm>
        </p:spPr>
        <p:txBody>
          <a:bodyPr/>
          <a:lstStyle/>
          <a:p>
            <a:r>
              <a:rPr lang="fr-FR" dirty="0" smtClean="0"/>
              <a:t>Le mépris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3369" r="13443" b="15995"/>
          <a:stretch/>
        </p:blipFill>
        <p:spPr bwMode="auto">
          <a:xfrm>
            <a:off x="2555776" y="1052736"/>
            <a:ext cx="4320480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72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769"/>
            <a:ext cx="8229600" cy="1143000"/>
          </a:xfrm>
        </p:spPr>
        <p:txBody>
          <a:bodyPr/>
          <a:lstStyle/>
          <a:p>
            <a:r>
              <a:rPr lang="fr-FR" dirty="0" smtClean="0"/>
              <a:t>L’horreur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14001" r="19004" b="15111"/>
          <a:stretch/>
        </p:blipFill>
        <p:spPr bwMode="auto">
          <a:xfrm>
            <a:off x="2483768" y="969775"/>
            <a:ext cx="4194043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73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L’effroi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0468" r="9030" b="15138"/>
          <a:stretch/>
        </p:blipFill>
        <p:spPr bwMode="auto">
          <a:xfrm>
            <a:off x="2627784" y="1196752"/>
            <a:ext cx="410445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87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59745" y="2135405"/>
            <a:ext cx="862451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chemeClr val="bg1"/>
                </a:solidFill>
                <a:latin typeface="Goudy Old Style"/>
              </a:rPr>
              <a:t>Exercices pour les cycles 1,2 et </a:t>
            </a: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3</a:t>
            </a:r>
            <a:br>
              <a:rPr lang="fr-FR" sz="3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3600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3600" dirty="0">
                <a:solidFill>
                  <a:schemeClr val="bg1"/>
                </a:solidFill>
                <a:latin typeface="Goudy Old Style"/>
              </a:rPr>
            </a:br>
            <a:r>
              <a:rPr lang="fr-FR" sz="36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36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Si </a:t>
            </a:r>
            <a:r>
              <a:rPr lang="fr-FR" sz="3600" b="1" dirty="0">
                <a:solidFill>
                  <a:schemeClr val="bg1"/>
                </a:solidFill>
                <a:latin typeface="Goudy Old Style"/>
              </a:rPr>
              <a:t>le tableau </a:t>
            </a: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parlait…</a:t>
            </a:r>
            <a:r>
              <a:rPr lang="fr-FR" sz="3600" dirty="0">
                <a:solidFill>
                  <a:schemeClr val="bg1"/>
                </a:solidFill>
                <a:latin typeface="Goudy Old Style"/>
              </a:rPr>
              <a:t>  </a:t>
            </a:r>
            <a:r>
              <a:rPr lang="fr-FR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dirty="0">
                <a:solidFill>
                  <a:schemeClr val="bg1"/>
                </a:solidFill>
                <a:latin typeface="Goudy Old Style"/>
              </a:rPr>
            </a:br>
            <a:endParaRPr lang="fr-FR" b="1" dirty="0">
              <a:solidFill>
                <a:schemeClr val="bg1"/>
              </a:solidFill>
              <a:latin typeface="Goudy Old Style"/>
            </a:endParaRPr>
          </a:p>
        </p:txBody>
      </p:sp>
      <p:sp>
        <p:nvSpPr>
          <p:cNvPr id="7" name="Losange 6"/>
          <p:cNvSpPr>
            <a:spLocks noChangeAspect="1"/>
          </p:cNvSpPr>
          <p:nvPr/>
        </p:nvSpPr>
        <p:spPr>
          <a:xfrm>
            <a:off x="1203934" y="-1502068"/>
            <a:ext cx="1525270" cy="1525905"/>
          </a:xfrm>
          <a:prstGeom prst="diamond">
            <a:avLst/>
          </a:prstGeom>
          <a:solidFill>
            <a:srgbClr val="E5C0AD">
              <a:alpha val="19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Losange 7"/>
          <p:cNvSpPr>
            <a:spLocks noChangeAspect="1"/>
          </p:cNvSpPr>
          <p:nvPr/>
        </p:nvSpPr>
        <p:spPr>
          <a:xfrm>
            <a:off x="404469" y="5918885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Losange 8"/>
          <p:cNvSpPr>
            <a:spLocks noChangeAspect="1"/>
          </p:cNvSpPr>
          <p:nvPr/>
        </p:nvSpPr>
        <p:spPr>
          <a:xfrm>
            <a:off x="3457549" y="5918885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Losange 9"/>
          <p:cNvSpPr>
            <a:spLocks noChangeAspect="1"/>
          </p:cNvSpPr>
          <p:nvPr/>
        </p:nvSpPr>
        <p:spPr>
          <a:xfrm>
            <a:off x="1939264" y="5918885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Losange 10"/>
          <p:cNvSpPr>
            <a:spLocks noChangeAspect="1"/>
          </p:cNvSpPr>
          <p:nvPr/>
        </p:nvSpPr>
        <p:spPr>
          <a:xfrm>
            <a:off x="404469" y="-171400"/>
            <a:ext cx="1525270" cy="1525905"/>
          </a:xfrm>
          <a:prstGeom prst="diamond">
            <a:avLst/>
          </a:prstGeom>
          <a:solidFill>
            <a:srgbClr val="E5C0AD">
              <a:alpha val="28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Losange 11"/>
          <p:cNvSpPr>
            <a:spLocks noChangeAspect="1"/>
          </p:cNvSpPr>
          <p:nvPr/>
        </p:nvSpPr>
        <p:spPr>
          <a:xfrm>
            <a:off x="404469" y="1330375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Losange 12"/>
          <p:cNvSpPr>
            <a:spLocks noChangeAspect="1"/>
          </p:cNvSpPr>
          <p:nvPr/>
        </p:nvSpPr>
        <p:spPr>
          <a:xfrm>
            <a:off x="404469" y="2865805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Losange 13"/>
          <p:cNvSpPr>
            <a:spLocks noChangeAspect="1"/>
          </p:cNvSpPr>
          <p:nvPr/>
        </p:nvSpPr>
        <p:spPr>
          <a:xfrm>
            <a:off x="404469" y="4384090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Losange 14"/>
          <p:cNvSpPr>
            <a:spLocks noChangeAspect="1"/>
          </p:cNvSpPr>
          <p:nvPr/>
        </p:nvSpPr>
        <p:spPr>
          <a:xfrm>
            <a:off x="1922754" y="4384090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Losange 15"/>
          <p:cNvSpPr>
            <a:spLocks noChangeAspect="1"/>
          </p:cNvSpPr>
          <p:nvPr/>
        </p:nvSpPr>
        <p:spPr>
          <a:xfrm>
            <a:off x="1922754" y="2865805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Losange 16"/>
          <p:cNvSpPr>
            <a:spLocks noChangeAspect="1"/>
          </p:cNvSpPr>
          <p:nvPr/>
        </p:nvSpPr>
        <p:spPr>
          <a:xfrm>
            <a:off x="3457549" y="4384090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Losange 17"/>
          <p:cNvSpPr>
            <a:spLocks noChangeAspect="1"/>
          </p:cNvSpPr>
          <p:nvPr/>
        </p:nvSpPr>
        <p:spPr>
          <a:xfrm>
            <a:off x="1922754" y="1330375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9" name="Losange 18"/>
          <p:cNvSpPr>
            <a:spLocks noChangeAspect="1"/>
          </p:cNvSpPr>
          <p:nvPr/>
        </p:nvSpPr>
        <p:spPr>
          <a:xfrm>
            <a:off x="4975834" y="5918885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3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smtClean="0"/>
              <a:t>La colère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14229" r="14006" b="14403"/>
          <a:stretch/>
        </p:blipFill>
        <p:spPr bwMode="auto">
          <a:xfrm>
            <a:off x="2555776" y="1052736"/>
            <a:ext cx="4176464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94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haine ou la jalousie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2250" r="13044" b="17372"/>
          <a:stretch/>
        </p:blipFill>
        <p:spPr bwMode="auto">
          <a:xfrm>
            <a:off x="2555776" y="1216968"/>
            <a:ext cx="4032448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66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txBody>
          <a:bodyPr/>
          <a:lstStyle/>
          <a:p>
            <a:r>
              <a:rPr lang="fr-FR" dirty="0" smtClean="0"/>
              <a:t>Le désespoir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2667" r="13533" b="14161"/>
          <a:stretch/>
        </p:blipFill>
        <p:spPr bwMode="auto">
          <a:xfrm>
            <a:off x="2699792" y="1124744"/>
            <a:ext cx="3930285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56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2052" y="764704"/>
            <a:ext cx="3394720" cy="1143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73" y="218363"/>
            <a:ext cx="2548239" cy="3694976"/>
          </a:xfrm>
          <a:prstGeom prst="rect">
            <a:avLst/>
          </a:prstGeom>
        </p:spPr>
      </p:pic>
      <p:pic>
        <p:nvPicPr>
          <p:cNvPr id="10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3709" b="9649"/>
          <a:stretch/>
        </p:blipFill>
        <p:spPr bwMode="auto">
          <a:xfrm>
            <a:off x="101861" y="218363"/>
            <a:ext cx="2860675" cy="367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428596" y="4071942"/>
            <a:ext cx="7682647" cy="2214578"/>
            <a:chOff x="428596" y="4071942"/>
            <a:chExt cx="7682647" cy="2214578"/>
          </a:xfrm>
        </p:grpSpPr>
        <p:pic>
          <p:nvPicPr>
            <p:cNvPr id="512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1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507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7839" r="9983" b="16756"/>
          <a:stretch/>
        </p:blipFill>
        <p:spPr bwMode="auto">
          <a:xfrm>
            <a:off x="473560" y="238039"/>
            <a:ext cx="2636866" cy="3667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9929" r="11530" b="18214"/>
          <a:stretch/>
        </p:blipFill>
        <p:spPr bwMode="auto">
          <a:xfrm>
            <a:off x="3231371" y="289506"/>
            <a:ext cx="2558673" cy="3561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2722314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28596" y="4071942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924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2695" r="12831" b="15290"/>
          <a:stretch/>
        </p:blipFill>
        <p:spPr bwMode="auto">
          <a:xfrm>
            <a:off x="446387" y="332656"/>
            <a:ext cx="2511658" cy="3654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2000" r="11731" b="16000"/>
          <a:stretch/>
        </p:blipFill>
        <p:spPr bwMode="auto">
          <a:xfrm>
            <a:off x="3131840" y="381105"/>
            <a:ext cx="2448272" cy="3557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677684" y="274638"/>
            <a:ext cx="3009116" cy="2650306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28596" y="4071942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481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419814" y="264722"/>
            <a:ext cx="2651850" cy="3985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1804" r="11883" b="15924"/>
          <a:stretch/>
        </p:blipFill>
        <p:spPr bwMode="auto">
          <a:xfrm>
            <a:off x="3121400" y="249493"/>
            <a:ext cx="2736304" cy="3971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2866330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28596" y="4071942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97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2139" r="21538" b="17230"/>
          <a:stretch/>
        </p:blipFill>
        <p:spPr bwMode="auto">
          <a:xfrm>
            <a:off x="446387" y="12065"/>
            <a:ext cx="2609850" cy="425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9358" r="8525" b="16440"/>
          <a:stretch/>
        </p:blipFill>
        <p:spPr bwMode="auto">
          <a:xfrm>
            <a:off x="3131840" y="12065"/>
            <a:ext cx="2933700" cy="4265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2650306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28596" y="4071942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619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804" r="9686" b="15367"/>
          <a:stretch/>
        </p:blipFill>
        <p:spPr bwMode="auto">
          <a:xfrm>
            <a:off x="446387" y="72008"/>
            <a:ext cx="2808312" cy="414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12889" r="20134" b="15273"/>
          <a:stretch/>
        </p:blipFill>
        <p:spPr bwMode="auto">
          <a:xfrm>
            <a:off x="3329418" y="87947"/>
            <a:ext cx="2402905" cy="414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01484" y="274638"/>
            <a:ext cx="2685316" cy="2650306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28596" y="4071942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28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2000" r="14101" b="16110"/>
          <a:stretch/>
        </p:blipFill>
        <p:spPr bwMode="auto">
          <a:xfrm>
            <a:off x="446387" y="0"/>
            <a:ext cx="2709912" cy="4032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3369" r="13443" b="15995"/>
          <a:stretch/>
        </p:blipFill>
        <p:spPr bwMode="auto">
          <a:xfrm>
            <a:off x="3156299" y="11814"/>
            <a:ext cx="2808312" cy="4032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01484" y="274638"/>
            <a:ext cx="2685316" cy="2578298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28596" y="4071942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059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315200" cy="5991226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 flipH="1" flipV="1">
            <a:off x="214282" y="3214686"/>
            <a:ext cx="2544167" cy="805998"/>
          </a:xfrm>
          <a:prstGeom prst="wedgeRoundRectCallout">
            <a:avLst>
              <a:gd name="adj1" fmla="val -14208"/>
              <a:gd name="adj2" fmla="val -101336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 à coins arrondis 5"/>
          <p:cNvSpPr/>
          <p:nvPr/>
        </p:nvSpPr>
        <p:spPr>
          <a:xfrm flipV="1">
            <a:off x="6156176" y="2348880"/>
            <a:ext cx="2880319" cy="805998"/>
          </a:xfrm>
          <a:prstGeom prst="wedgeRoundRectCallout">
            <a:avLst>
              <a:gd name="adj1" fmla="val -54911"/>
              <a:gd name="adj2" fmla="val -9593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Rectangle à coins arrondis 6"/>
          <p:cNvSpPr/>
          <p:nvPr/>
        </p:nvSpPr>
        <p:spPr>
          <a:xfrm flipH="1" flipV="1">
            <a:off x="1907704" y="1268760"/>
            <a:ext cx="3168351" cy="1080120"/>
          </a:xfrm>
          <a:prstGeom prst="wedgeRoundRectCallout">
            <a:avLst>
              <a:gd name="adj1" fmla="val -37997"/>
              <a:gd name="adj2" fmla="val -7975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83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14001" r="19004" b="15111"/>
          <a:stretch/>
        </p:blipFill>
        <p:spPr bwMode="auto">
          <a:xfrm>
            <a:off x="435704" y="13253"/>
            <a:ext cx="2711689" cy="4102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0468" r="9030" b="15138"/>
          <a:stretch/>
        </p:blipFill>
        <p:spPr bwMode="auto">
          <a:xfrm>
            <a:off x="3253827" y="52872"/>
            <a:ext cx="2808312" cy="4064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3226370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28596" y="4071942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428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14229" r="14006" b="14403"/>
          <a:stretch/>
        </p:blipFill>
        <p:spPr bwMode="auto">
          <a:xfrm>
            <a:off x="590099" y="1216697"/>
            <a:ext cx="2207568" cy="299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2250" r="13044" b="17372"/>
          <a:stretch/>
        </p:blipFill>
        <p:spPr bwMode="auto">
          <a:xfrm>
            <a:off x="3433604" y="1240075"/>
            <a:ext cx="2111896" cy="2996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2667" r="13533" b="14161"/>
          <a:stretch/>
        </p:blipFill>
        <p:spPr bwMode="auto">
          <a:xfrm>
            <a:off x="6300192" y="1216697"/>
            <a:ext cx="2095233" cy="302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714348" y="4357694"/>
            <a:ext cx="7682647" cy="2214578"/>
            <a:chOff x="428596" y="4071942"/>
            <a:chExt cx="7682647" cy="2214578"/>
          </a:xfrm>
        </p:grpSpPr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5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5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5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5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096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2890664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Les réponses: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476672"/>
            <a:ext cx="6264696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 smtClean="0">
                <a:solidFill>
                  <a:schemeClr val="bg1"/>
                </a:solidFill>
              </a:rPr>
              <a:t>L’admiration ou la joie tranquille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6492150" y="1556859"/>
            <a:ext cx="2472338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571612"/>
            <a:ext cx="2698137" cy="3816424"/>
          </a:xfrm>
          <a:prstGeom prst="rect">
            <a:avLst/>
          </a:prstGeom>
        </p:spPr>
      </p:pic>
      <p:pic>
        <p:nvPicPr>
          <p:cNvPr id="13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49675" t="34261" r="38606" b="51431"/>
          <a:stretch>
            <a:fillRect/>
          </a:stretch>
        </p:blipFill>
        <p:spPr bwMode="auto">
          <a:xfrm>
            <a:off x="214282" y="1714488"/>
            <a:ext cx="3214710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Les réponses: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620688"/>
            <a:ext cx="6203032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Le ravissement ou la joie tranquille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6804046" y="1592694"/>
            <a:ext cx="2232450" cy="3564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2695" r="12831" b="15290"/>
          <a:stretch/>
        </p:blipFill>
        <p:spPr bwMode="auto">
          <a:xfrm>
            <a:off x="3995936" y="1556792"/>
            <a:ext cx="2520280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60059" t="48430" r="32617" b="41732"/>
          <a:stretch>
            <a:fillRect/>
          </a:stretch>
        </p:blipFill>
        <p:spPr bwMode="auto">
          <a:xfrm>
            <a:off x="357158" y="1571612"/>
            <a:ext cx="3117295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4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3250704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La réponse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476672"/>
            <a:ext cx="6120680" cy="644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>
                <a:solidFill>
                  <a:schemeClr val="bg1"/>
                </a:solidFill>
              </a:rPr>
              <a:t> </a:t>
            </a:r>
            <a:r>
              <a:rPr lang="fr-FR" sz="4000" dirty="0" smtClean="0">
                <a:solidFill>
                  <a:schemeClr val="bg1"/>
                </a:solidFill>
              </a:rPr>
              <a:t>la joie tranquille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5364088" y="1556792"/>
            <a:ext cx="3096344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10482" t="67722" r="80411" b="22299"/>
          <a:stretch>
            <a:fillRect/>
          </a:stretch>
        </p:blipFill>
        <p:spPr bwMode="auto">
          <a:xfrm>
            <a:off x="714348" y="2000240"/>
            <a:ext cx="3661708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9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889248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Exercice n°3 </a:t>
            </a:r>
            <a:r>
              <a:rPr lang="fr-FR" sz="3600" b="1" dirty="0">
                <a:solidFill>
                  <a:schemeClr val="bg1"/>
                </a:solidFill>
                <a:latin typeface="Goudy Old Style"/>
              </a:rPr>
              <a:t>pour les cycles 3, 4 et </a:t>
            </a: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lycée</a:t>
            </a:r>
            <a:br>
              <a:rPr lang="fr-FR" sz="3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36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3600" b="1" dirty="0">
                <a:solidFill>
                  <a:schemeClr val="bg1"/>
                </a:solidFill>
                <a:latin typeface="Goudy Old Style"/>
              </a:rPr>
            </a:b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3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3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3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>Comprendre les sentiments des personnages du tableau de François </a:t>
            </a: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>Boucher, </a:t>
            </a:r>
            <a:r>
              <a:rPr lang="fr-FR" sz="2200" b="1" i="1" dirty="0" smtClean="0">
                <a:solidFill>
                  <a:schemeClr val="bg1"/>
                </a:solidFill>
                <a:latin typeface="Goudy Old Style"/>
              </a:rPr>
              <a:t>Apollon </a:t>
            </a:r>
            <a:r>
              <a:rPr lang="fr-FR" sz="2200" b="1" i="1" dirty="0">
                <a:solidFill>
                  <a:schemeClr val="bg1"/>
                </a:solidFill>
                <a:latin typeface="Goudy Old Style"/>
              </a:rPr>
              <a:t>révélant sa divinité à la bergère </a:t>
            </a:r>
            <a:r>
              <a:rPr lang="fr-FR" sz="2200" b="1" i="1" dirty="0" err="1">
                <a:solidFill>
                  <a:schemeClr val="bg1"/>
                </a:solidFill>
                <a:latin typeface="Goudy Old Style"/>
              </a:rPr>
              <a:t>Issé</a:t>
            </a: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> </a:t>
            </a: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>Version 3.2:Lie </a:t>
            </a: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>un sentiment à l’expression du </a:t>
            </a: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>visage et définis celui-ci</a:t>
            </a:r>
            <a:r>
              <a:rPr lang="fr-FR" sz="22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800" b="1" dirty="0">
                <a:solidFill>
                  <a:schemeClr val="bg1"/>
                </a:solidFill>
              </a:rPr>
              <a:t/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3100" b="1" dirty="0">
                <a:solidFill>
                  <a:schemeClr val="bg1"/>
                </a:solidFill>
              </a:rPr>
              <a:t/>
            </a:r>
            <a:br>
              <a:rPr lang="fr-FR" sz="3100" b="1" dirty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Losange 6"/>
          <p:cNvSpPr>
            <a:spLocks noChangeAspect="1"/>
          </p:cNvSpPr>
          <p:nvPr/>
        </p:nvSpPr>
        <p:spPr>
          <a:xfrm>
            <a:off x="1271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Losange 7"/>
          <p:cNvSpPr>
            <a:spLocks noChangeAspect="1"/>
          </p:cNvSpPr>
          <p:nvPr/>
        </p:nvSpPr>
        <p:spPr>
          <a:xfrm>
            <a:off x="306579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Losange 8"/>
          <p:cNvSpPr>
            <a:spLocks noChangeAspect="1"/>
          </p:cNvSpPr>
          <p:nvPr/>
        </p:nvSpPr>
        <p:spPr>
          <a:xfrm>
            <a:off x="154750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Losange 9"/>
          <p:cNvSpPr>
            <a:spLocks noChangeAspect="1"/>
          </p:cNvSpPr>
          <p:nvPr/>
        </p:nvSpPr>
        <p:spPr>
          <a:xfrm>
            <a:off x="12711" y="-734061"/>
            <a:ext cx="1525270" cy="1525905"/>
          </a:xfrm>
          <a:prstGeom prst="diamond">
            <a:avLst/>
          </a:prstGeom>
          <a:solidFill>
            <a:srgbClr val="E5C0AD">
              <a:alpha val="28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Losange 10"/>
          <p:cNvSpPr>
            <a:spLocks noChangeAspect="1"/>
          </p:cNvSpPr>
          <p:nvPr/>
        </p:nvSpPr>
        <p:spPr>
          <a:xfrm>
            <a:off x="12711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Losange 11"/>
          <p:cNvSpPr>
            <a:spLocks noChangeAspect="1"/>
          </p:cNvSpPr>
          <p:nvPr/>
        </p:nvSpPr>
        <p:spPr>
          <a:xfrm>
            <a:off x="12711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Losange 12"/>
          <p:cNvSpPr>
            <a:spLocks noChangeAspect="1"/>
          </p:cNvSpPr>
          <p:nvPr/>
        </p:nvSpPr>
        <p:spPr>
          <a:xfrm>
            <a:off x="1271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Losange 13"/>
          <p:cNvSpPr>
            <a:spLocks noChangeAspect="1"/>
          </p:cNvSpPr>
          <p:nvPr/>
        </p:nvSpPr>
        <p:spPr>
          <a:xfrm>
            <a:off x="1530996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Losange 14"/>
          <p:cNvSpPr>
            <a:spLocks noChangeAspect="1"/>
          </p:cNvSpPr>
          <p:nvPr/>
        </p:nvSpPr>
        <p:spPr>
          <a:xfrm>
            <a:off x="1530996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Losange 15"/>
          <p:cNvSpPr>
            <a:spLocks noChangeAspect="1"/>
          </p:cNvSpPr>
          <p:nvPr/>
        </p:nvSpPr>
        <p:spPr>
          <a:xfrm>
            <a:off x="306579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Losange 16"/>
          <p:cNvSpPr>
            <a:spLocks noChangeAspect="1"/>
          </p:cNvSpPr>
          <p:nvPr/>
        </p:nvSpPr>
        <p:spPr>
          <a:xfrm>
            <a:off x="1530996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Losange 17"/>
          <p:cNvSpPr>
            <a:spLocks noChangeAspect="1"/>
          </p:cNvSpPr>
          <p:nvPr/>
        </p:nvSpPr>
        <p:spPr>
          <a:xfrm>
            <a:off x="458407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4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4128" y="2060848"/>
            <a:ext cx="3024336" cy="326896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Les pleurs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</a:p>
          <a:p>
            <a:pPr marL="0" indent="0">
              <a:buNone/>
            </a:pPr>
            <a:r>
              <a:rPr lang="fr-FR" dirty="0" smtClean="0"/>
              <a:t>La joie tranquille</a:t>
            </a:r>
          </a:p>
          <a:p>
            <a:pPr marL="0" indent="0">
              <a:buNone/>
            </a:pPr>
            <a:r>
              <a:rPr lang="fr-FR" dirty="0" smtClean="0"/>
              <a:t>L’attention</a:t>
            </a:r>
          </a:p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l_fi" descr="Afficher l'image d'orig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8156" r="1743" b="5632"/>
          <a:stretch/>
        </p:blipFill>
        <p:spPr bwMode="auto">
          <a:xfrm>
            <a:off x="179512" y="1196752"/>
            <a:ext cx="4392488" cy="5281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cteur droit avec flèche 5"/>
          <p:cNvCxnSpPr>
            <a:stCxn id="4" idx="3"/>
          </p:cNvCxnSpPr>
          <p:nvPr/>
        </p:nvCxnSpPr>
        <p:spPr>
          <a:xfrm>
            <a:off x="4572000" y="3837688"/>
            <a:ext cx="1224136" cy="311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5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4128" y="2060848"/>
            <a:ext cx="3024336" cy="326896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L’admiration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Le mépris</a:t>
            </a:r>
          </a:p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211960" y="2420888"/>
            <a:ext cx="1584176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6768" r="-5927" b="-4409"/>
          <a:stretch/>
        </p:blipFill>
        <p:spPr>
          <a:xfrm>
            <a:off x="337456" y="1268760"/>
            <a:ext cx="4090527" cy="52873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97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L’admiration</a:t>
            </a:r>
          </a:p>
          <a:p>
            <a:pPr marL="0" indent="0">
              <a:buNone/>
            </a:pPr>
            <a:r>
              <a:rPr lang="fr-FR" dirty="0"/>
              <a:t>Le rire</a:t>
            </a:r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dirty="0" smtClean="0"/>
              <a:t>compassion</a:t>
            </a:r>
          </a:p>
          <a:p>
            <a:pPr marL="0" indent="0">
              <a:buNone/>
            </a:pPr>
            <a:r>
              <a:rPr lang="fr-FR" dirty="0" smtClean="0"/>
              <a:t>L’admiration avec étonnement</a:t>
            </a:r>
          </a:p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211960" y="3717032"/>
            <a:ext cx="151216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t="16593" r="12219" b="21509"/>
          <a:stretch/>
        </p:blipFill>
        <p:spPr bwMode="auto">
          <a:xfrm>
            <a:off x="446314" y="1268760"/>
            <a:ext cx="3765646" cy="4881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46314" y="575988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55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douleur aigüe</a:t>
            </a:r>
          </a:p>
          <a:p>
            <a:pPr marL="0" indent="0">
              <a:buNone/>
            </a:pPr>
            <a:r>
              <a:rPr lang="fr-FR" dirty="0"/>
              <a:t>La vénération</a:t>
            </a:r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rire</a:t>
            </a:r>
          </a:p>
          <a:p>
            <a:pPr marL="0" indent="0">
              <a:buNone/>
            </a:pPr>
            <a:r>
              <a:rPr lang="fr-FR" dirty="0" smtClean="0"/>
              <a:t>L’effroi</a:t>
            </a:r>
          </a:p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067943" y="3068960"/>
            <a:ext cx="1584177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4375" r="11530" b="18214"/>
          <a:stretch/>
        </p:blipFill>
        <p:spPr bwMode="auto">
          <a:xfrm>
            <a:off x="381404" y="1318928"/>
            <a:ext cx="3686539" cy="506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42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414106" cy="607223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6482541" y="468594"/>
            <a:ext cx="2448272" cy="571696"/>
          </a:xfrm>
          <a:prstGeom prst="wedgeRoundRectCallout">
            <a:avLst>
              <a:gd name="adj1" fmla="val -60088"/>
              <a:gd name="adj2" fmla="val 5363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 à coins arrondis 5"/>
          <p:cNvSpPr/>
          <p:nvPr/>
        </p:nvSpPr>
        <p:spPr>
          <a:xfrm flipV="1">
            <a:off x="2771800" y="5949280"/>
            <a:ext cx="2232811" cy="831862"/>
          </a:xfrm>
          <a:prstGeom prst="wedgeRoundRectCallout">
            <a:avLst>
              <a:gd name="adj1" fmla="val 43285"/>
              <a:gd name="adj2" fmla="val 92176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Rectangle à coins arrondis 6"/>
          <p:cNvSpPr/>
          <p:nvPr/>
        </p:nvSpPr>
        <p:spPr>
          <a:xfrm flipV="1">
            <a:off x="6506483" y="5672527"/>
            <a:ext cx="2630621" cy="740843"/>
          </a:xfrm>
          <a:prstGeom prst="wedgeRoundRectCallout">
            <a:avLst>
              <a:gd name="adj1" fmla="val -67102"/>
              <a:gd name="adj2" fmla="val 7010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23528" y="188640"/>
            <a:ext cx="2736304" cy="681864"/>
          </a:xfrm>
          <a:prstGeom prst="wedgeRoundRectCallout">
            <a:avLst>
              <a:gd name="adj1" fmla="val 65942"/>
              <a:gd name="adj2" fmla="val 41636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Rectangle à coins arrondis 8"/>
          <p:cNvSpPr/>
          <p:nvPr/>
        </p:nvSpPr>
        <p:spPr>
          <a:xfrm flipH="1" flipV="1">
            <a:off x="467544" y="5128971"/>
            <a:ext cx="3168352" cy="590981"/>
          </a:xfrm>
          <a:prstGeom prst="wedgeRoundRectCallout">
            <a:avLst>
              <a:gd name="adj1" fmla="val -42671"/>
              <a:gd name="adj2" fmla="val 11580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Rectangle à coins arrondis 9"/>
          <p:cNvSpPr/>
          <p:nvPr/>
        </p:nvSpPr>
        <p:spPr>
          <a:xfrm flipH="1" flipV="1">
            <a:off x="7127591" y="1700807"/>
            <a:ext cx="1892430" cy="786249"/>
          </a:xfrm>
          <a:prstGeom prst="wedgeRoundRectCallout">
            <a:avLst>
              <a:gd name="adj1" fmla="val 40236"/>
              <a:gd name="adj2" fmla="val -8090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65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joie tranquille</a:t>
            </a:r>
          </a:p>
          <a:p>
            <a:pPr marL="0" indent="0">
              <a:buNone/>
            </a:pPr>
            <a:r>
              <a:rPr lang="fr-FR" dirty="0" smtClean="0"/>
              <a:t>La compassion</a:t>
            </a:r>
          </a:p>
          <a:p>
            <a:pPr marL="0" indent="0">
              <a:buNone/>
            </a:pPr>
            <a:r>
              <a:rPr lang="fr-FR" dirty="0" smtClean="0"/>
              <a:t>L’effroi</a:t>
            </a:r>
          </a:p>
          <a:p>
            <a:pPr marL="0" indent="0">
              <a:buNone/>
            </a:pPr>
            <a:r>
              <a:rPr lang="fr-FR" dirty="0" smtClean="0"/>
              <a:t>La colère</a:t>
            </a:r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ravissement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90933" y="3933056"/>
            <a:ext cx="1661187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9016" r="12831" b="15290"/>
          <a:stretch/>
        </p:blipFill>
        <p:spPr bwMode="auto">
          <a:xfrm>
            <a:off x="251520" y="1464052"/>
            <a:ext cx="3744416" cy="5061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97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désir</a:t>
            </a:r>
          </a:p>
          <a:p>
            <a:pPr marL="0" indent="0">
              <a:buNone/>
            </a:pPr>
            <a:r>
              <a:rPr lang="fr-FR" dirty="0" smtClean="0"/>
              <a:t>La joie tranquille</a:t>
            </a:r>
          </a:p>
          <a:p>
            <a:pPr marL="0" indent="0">
              <a:buNone/>
            </a:pPr>
            <a:r>
              <a:rPr lang="fr-FR" dirty="0" smtClean="0"/>
              <a:t>Le mépris</a:t>
            </a:r>
          </a:p>
          <a:p>
            <a:pPr marL="0" indent="0">
              <a:buNone/>
            </a:pPr>
            <a:r>
              <a:rPr lang="fr-FR" dirty="0" smtClean="0"/>
              <a:t>L’effroi</a:t>
            </a:r>
          </a:p>
          <a:p>
            <a:pPr marL="0" indent="0">
              <a:buNone/>
            </a:pPr>
            <a:r>
              <a:rPr lang="fr-FR" dirty="0" smtClean="0"/>
              <a:t>La colère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990933" y="2420888"/>
            <a:ext cx="1661187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8038" r="11731" b="16001"/>
          <a:stretch/>
        </p:blipFill>
        <p:spPr bwMode="auto">
          <a:xfrm>
            <a:off x="323528" y="1340768"/>
            <a:ext cx="388843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4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La joie tranquille</a:t>
            </a:r>
          </a:p>
          <a:p>
            <a:pPr marL="0" indent="0">
              <a:buNone/>
            </a:pPr>
            <a:r>
              <a:rPr lang="fr-FR" dirty="0" smtClean="0"/>
              <a:t>Le mépris</a:t>
            </a:r>
          </a:p>
          <a:p>
            <a:pPr marL="0" indent="0">
              <a:buNone/>
            </a:pPr>
            <a:r>
              <a:rPr lang="fr-FR" dirty="0" smtClean="0"/>
              <a:t>La haine</a:t>
            </a:r>
          </a:p>
          <a:p>
            <a:pPr marL="0" indent="0">
              <a:buNone/>
            </a:pPr>
            <a:r>
              <a:rPr lang="fr-FR" dirty="0" smtClean="0"/>
              <a:t>La colère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990933" y="2996952"/>
            <a:ext cx="1661187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16245" r="13067" b="16245"/>
          <a:stretch/>
        </p:blipFill>
        <p:spPr bwMode="auto">
          <a:xfrm>
            <a:off x="152197" y="1412776"/>
            <a:ext cx="3847255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88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L’admiration</a:t>
            </a:r>
          </a:p>
          <a:p>
            <a:pPr marL="0" indent="0">
              <a:buNone/>
            </a:pPr>
            <a:r>
              <a:rPr lang="fr-FR" dirty="0" smtClean="0"/>
              <a:t>Le désespoir </a:t>
            </a:r>
          </a:p>
          <a:p>
            <a:pPr marL="0" indent="0">
              <a:buNone/>
            </a:pPr>
            <a:r>
              <a:rPr lang="fr-FR" dirty="0" smtClean="0"/>
              <a:t>La compassion</a:t>
            </a:r>
          </a:p>
          <a:p>
            <a:pPr marL="0" indent="0">
              <a:buNone/>
            </a:pPr>
            <a:r>
              <a:rPr lang="fr-FR" dirty="0"/>
              <a:t>Le rire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90933" y="3933056"/>
            <a:ext cx="1661187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8648" r="11883" b="15924"/>
          <a:stretch/>
        </p:blipFill>
        <p:spPr bwMode="auto">
          <a:xfrm>
            <a:off x="238266" y="1484784"/>
            <a:ext cx="397369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5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L’admiration</a:t>
            </a:r>
          </a:p>
          <a:p>
            <a:pPr marL="0" indent="0">
              <a:buNone/>
            </a:pPr>
            <a:r>
              <a:rPr lang="fr-FR" dirty="0"/>
              <a:t>La douleur aigüe</a:t>
            </a:r>
          </a:p>
          <a:p>
            <a:pPr marL="0" indent="0">
              <a:buNone/>
            </a:pPr>
            <a:r>
              <a:rPr lang="fr-FR" dirty="0" smtClean="0"/>
              <a:t>Le désespoir </a:t>
            </a:r>
          </a:p>
          <a:p>
            <a:pPr marL="0" indent="0">
              <a:buNone/>
            </a:pPr>
            <a:r>
              <a:rPr lang="fr-FR" dirty="0" smtClean="0"/>
              <a:t>Le ravissement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990933" y="3573016"/>
            <a:ext cx="1661187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7310" r="21538" b="17229"/>
          <a:stretch/>
        </p:blipFill>
        <p:spPr bwMode="auto">
          <a:xfrm>
            <a:off x="433330" y="1340768"/>
            <a:ext cx="3706621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33330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3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L’admiration</a:t>
            </a:r>
          </a:p>
          <a:p>
            <a:pPr marL="0" indent="0">
              <a:buNone/>
            </a:pPr>
            <a:r>
              <a:rPr lang="fr-FR" dirty="0" smtClean="0"/>
              <a:t>Les pleurs</a:t>
            </a:r>
          </a:p>
          <a:p>
            <a:pPr marL="0" indent="0">
              <a:buNone/>
            </a:pPr>
            <a:r>
              <a:rPr lang="fr-FR" dirty="0"/>
              <a:t>La douleur </a:t>
            </a:r>
            <a:r>
              <a:rPr lang="fr-FR" dirty="0" smtClean="0"/>
              <a:t>simple</a:t>
            </a:r>
          </a:p>
          <a:p>
            <a:pPr marL="0" indent="0">
              <a:buNone/>
            </a:pPr>
            <a:r>
              <a:rPr lang="fr-FR" dirty="0" smtClean="0"/>
              <a:t>La haine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90933" y="3933056"/>
            <a:ext cx="1661187" cy="1124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4977" r="8525" b="16440"/>
          <a:stretch/>
        </p:blipFill>
        <p:spPr bwMode="auto">
          <a:xfrm>
            <a:off x="395535" y="1781598"/>
            <a:ext cx="3595397" cy="4527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5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joie</a:t>
            </a:r>
          </a:p>
          <a:p>
            <a:pPr marL="0" indent="0">
              <a:buNone/>
            </a:pPr>
            <a:r>
              <a:rPr lang="fr-FR" dirty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Les pleurs</a:t>
            </a:r>
          </a:p>
          <a:p>
            <a:pPr marL="0" indent="0">
              <a:buNone/>
            </a:pPr>
            <a:r>
              <a:rPr lang="fr-FR" dirty="0" smtClean="0"/>
              <a:t>La haine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990933" y="2996952"/>
            <a:ext cx="1661187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6063" r="9686" b="15368"/>
          <a:stretch/>
        </p:blipFill>
        <p:spPr bwMode="auto">
          <a:xfrm>
            <a:off x="323528" y="1340768"/>
            <a:ext cx="3816424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05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joie</a:t>
            </a:r>
          </a:p>
          <a:p>
            <a:pPr marL="0" indent="0">
              <a:buNone/>
            </a:pPr>
            <a:r>
              <a:rPr lang="fr-FR" dirty="0" smtClean="0"/>
              <a:t>La douleur aigüe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Les pleurs</a:t>
            </a:r>
          </a:p>
          <a:p>
            <a:pPr marL="0" indent="0">
              <a:buNone/>
            </a:pPr>
            <a:r>
              <a:rPr lang="fr-FR" dirty="0" smtClean="0"/>
              <a:t>L’effroi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41913" y="3789040"/>
            <a:ext cx="1810207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du contenu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17156" r="20903" b="16828"/>
          <a:stretch/>
        </p:blipFill>
        <p:spPr bwMode="auto">
          <a:xfrm>
            <a:off x="560714" y="1268760"/>
            <a:ext cx="3281199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7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joie</a:t>
            </a:r>
          </a:p>
          <a:p>
            <a:pPr marL="0" indent="0">
              <a:buNone/>
            </a:pPr>
            <a:r>
              <a:rPr lang="fr-FR" dirty="0"/>
              <a:t>La compassion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Le désespoir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41913" y="2996952"/>
            <a:ext cx="1810207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5683" r="14101" b="16110"/>
          <a:stretch/>
        </p:blipFill>
        <p:spPr bwMode="auto">
          <a:xfrm>
            <a:off x="748341" y="1196752"/>
            <a:ext cx="3319603" cy="4758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1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 mépris</a:t>
            </a:r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La joie tranquille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41913" y="3573016"/>
            <a:ext cx="1810207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7838" r="13443" b="15995"/>
          <a:stretch/>
        </p:blipFill>
        <p:spPr bwMode="auto">
          <a:xfrm>
            <a:off x="435020" y="1358706"/>
            <a:ext cx="3826431" cy="4860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7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04664" y="3482349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Exercices </a:t>
            </a:r>
            <a:r>
              <a:rPr lang="fr-FR" sz="3600" b="1" dirty="0">
                <a:solidFill>
                  <a:schemeClr val="bg1"/>
                </a:solidFill>
                <a:latin typeface="Goudy Old Style"/>
              </a:rPr>
              <a:t>pour les cycles 3, 4 et </a:t>
            </a: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lycée</a:t>
            </a: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</a:rPr>
              <a:t/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3100" b="1" dirty="0"/>
              <a:t/>
            </a:r>
            <a:br>
              <a:rPr lang="fr-FR" sz="3100" b="1" dirty="0"/>
            </a:br>
            <a:endParaRPr lang="fr-FR" b="1" dirty="0"/>
          </a:p>
        </p:txBody>
      </p:sp>
      <p:sp>
        <p:nvSpPr>
          <p:cNvPr id="7" name="Losange 6"/>
          <p:cNvSpPr>
            <a:spLocks noChangeAspect="1"/>
          </p:cNvSpPr>
          <p:nvPr/>
        </p:nvSpPr>
        <p:spPr>
          <a:xfrm>
            <a:off x="1271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Losange 7"/>
          <p:cNvSpPr>
            <a:spLocks noChangeAspect="1"/>
          </p:cNvSpPr>
          <p:nvPr/>
        </p:nvSpPr>
        <p:spPr>
          <a:xfrm>
            <a:off x="306579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Losange 8"/>
          <p:cNvSpPr>
            <a:spLocks noChangeAspect="1"/>
          </p:cNvSpPr>
          <p:nvPr/>
        </p:nvSpPr>
        <p:spPr>
          <a:xfrm>
            <a:off x="154750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Losange 9"/>
          <p:cNvSpPr>
            <a:spLocks noChangeAspect="1"/>
          </p:cNvSpPr>
          <p:nvPr/>
        </p:nvSpPr>
        <p:spPr>
          <a:xfrm>
            <a:off x="12711" y="-734061"/>
            <a:ext cx="1525270" cy="1525905"/>
          </a:xfrm>
          <a:prstGeom prst="diamond">
            <a:avLst/>
          </a:prstGeom>
          <a:solidFill>
            <a:srgbClr val="E5C0AD">
              <a:alpha val="28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Losange 10"/>
          <p:cNvSpPr>
            <a:spLocks noChangeAspect="1"/>
          </p:cNvSpPr>
          <p:nvPr/>
        </p:nvSpPr>
        <p:spPr>
          <a:xfrm>
            <a:off x="12711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Losange 11"/>
          <p:cNvSpPr>
            <a:spLocks noChangeAspect="1"/>
          </p:cNvSpPr>
          <p:nvPr/>
        </p:nvSpPr>
        <p:spPr>
          <a:xfrm>
            <a:off x="12711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Losange 12"/>
          <p:cNvSpPr>
            <a:spLocks noChangeAspect="1"/>
          </p:cNvSpPr>
          <p:nvPr/>
        </p:nvSpPr>
        <p:spPr>
          <a:xfrm>
            <a:off x="1271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Losange 13"/>
          <p:cNvSpPr>
            <a:spLocks noChangeAspect="1"/>
          </p:cNvSpPr>
          <p:nvPr/>
        </p:nvSpPr>
        <p:spPr>
          <a:xfrm>
            <a:off x="1530996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Losange 14"/>
          <p:cNvSpPr>
            <a:spLocks noChangeAspect="1"/>
          </p:cNvSpPr>
          <p:nvPr/>
        </p:nvSpPr>
        <p:spPr>
          <a:xfrm>
            <a:off x="1530996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Losange 15"/>
          <p:cNvSpPr>
            <a:spLocks noChangeAspect="1"/>
          </p:cNvSpPr>
          <p:nvPr/>
        </p:nvSpPr>
        <p:spPr>
          <a:xfrm>
            <a:off x="306579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Losange 16"/>
          <p:cNvSpPr>
            <a:spLocks noChangeAspect="1"/>
          </p:cNvSpPr>
          <p:nvPr/>
        </p:nvSpPr>
        <p:spPr>
          <a:xfrm>
            <a:off x="1530996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Losange 17"/>
          <p:cNvSpPr>
            <a:spLocks noChangeAspect="1"/>
          </p:cNvSpPr>
          <p:nvPr/>
        </p:nvSpPr>
        <p:spPr>
          <a:xfrm>
            <a:off x="458407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2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 rire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 </a:t>
            </a:r>
            <a:r>
              <a:rPr lang="fr-FR" dirty="0" smtClean="0"/>
              <a:t>désespoir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La joie tranquille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41913" y="3789040"/>
            <a:ext cx="1810207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22118" r="19004" b="15111"/>
          <a:stretch/>
        </p:blipFill>
        <p:spPr bwMode="auto">
          <a:xfrm>
            <a:off x="467544" y="1196752"/>
            <a:ext cx="3744416" cy="4758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1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L’effroi</a:t>
            </a:r>
          </a:p>
          <a:p>
            <a:pPr marL="0" indent="0">
              <a:buNone/>
            </a:pPr>
            <a:r>
              <a:rPr lang="fr-FR" dirty="0" smtClean="0"/>
              <a:t>Le rire</a:t>
            </a:r>
          </a:p>
          <a:p>
            <a:pPr marL="0" indent="0">
              <a:buNone/>
            </a:pPr>
            <a:r>
              <a:rPr lang="fr-FR" dirty="0" smtClean="0"/>
              <a:t>Le ravissement</a:t>
            </a:r>
          </a:p>
          <a:p>
            <a:pPr marL="0" indent="0">
              <a:buNone/>
            </a:pPr>
            <a:r>
              <a:rPr lang="fr-FR" dirty="0" smtClean="0"/>
              <a:t>Le désespoir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La joie tranquille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41913" y="2348880"/>
            <a:ext cx="1882215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6624" r="9030" b="15138"/>
          <a:stretch/>
        </p:blipFill>
        <p:spPr bwMode="auto">
          <a:xfrm>
            <a:off x="539552" y="1340768"/>
            <a:ext cx="3672408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0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Le rire</a:t>
            </a:r>
          </a:p>
          <a:p>
            <a:pPr marL="0" indent="0">
              <a:buNone/>
            </a:pPr>
            <a:r>
              <a:rPr lang="fr-FR" dirty="0" smtClean="0"/>
              <a:t>Le désir</a:t>
            </a:r>
          </a:p>
          <a:p>
            <a:pPr marL="0" indent="0">
              <a:buNone/>
            </a:pPr>
            <a:r>
              <a:rPr lang="fr-FR" dirty="0" smtClean="0"/>
              <a:t>Le désespoir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La colère</a:t>
            </a:r>
          </a:p>
          <a:p>
            <a:pPr marL="0" indent="0">
              <a:buNone/>
            </a:pPr>
            <a:r>
              <a:rPr lang="fr-FR" dirty="0" smtClean="0"/>
              <a:t>La douleur corporelle simple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41913" y="3789040"/>
            <a:ext cx="1882215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19758" r="14006" b="14403"/>
          <a:stretch/>
        </p:blipFill>
        <p:spPr bwMode="auto">
          <a:xfrm>
            <a:off x="611560" y="1268760"/>
            <a:ext cx="3672408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1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L’effroi</a:t>
            </a:r>
          </a:p>
          <a:p>
            <a:pPr marL="0" indent="0">
              <a:buNone/>
            </a:pPr>
            <a:r>
              <a:rPr lang="fr-FR" dirty="0" smtClean="0"/>
              <a:t>Le désir</a:t>
            </a:r>
          </a:p>
          <a:p>
            <a:pPr marL="0" indent="0">
              <a:buNone/>
            </a:pPr>
            <a:r>
              <a:rPr lang="fr-FR" dirty="0" smtClean="0"/>
              <a:t>Le désespoir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dirty="0" smtClean="0"/>
              <a:t>haine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La compassion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41913" y="3789040"/>
            <a:ext cx="1738199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6997" r="13044" b="17372"/>
          <a:stretch/>
        </p:blipFill>
        <p:spPr bwMode="auto">
          <a:xfrm>
            <a:off x="539552" y="1196752"/>
            <a:ext cx="3528392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10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La joie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</a:p>
          <a:p>
            <a:pPr marL="0" indent="0">
              <a:buNone/>
            </a:pPr>
            <a:r>
              <a:rPr lang="fr-FR" dirty="0" smtClean="0"/>
              <a:t>Le désespoir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Le mépris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La douleur corporelle simple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41913" y="3429000"/>
            <a:ext cx="1810207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16917" r="13362" b="14174"/>
          <a:stretch/>
        </p:blipFill>
        <p:spPr bwMode="auto">
          <a:xfrm>
            <a:off x="323528" y="1245840"/>
            <a:ext cx="3744416" cy="4991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4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Quels sont les sentiments exprimés par Apollon, </a:t>
            </a:r>
            <a:r>
              <a:rPr lang="fr-FR" sz="2400" dirty="0" err="1"/>
              <a:t>Issé</a:t>
            </a:r>
            <a:r>
              <a:rPr lang="fr-FR" sz="2400" dirty="0"/>
              <a:t> et la naïade?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14282" y="1785926"/>
            <a:ext cx="8501122" cy="2786082"/>
            <a:chOff x="428596" y="4071942"/>
            <a:chExt cx="7682647" cy="2214578"/>
          </a:xfrm>
        </p:grpSpPr>
        <p:pic>
          <p:nvPicPr>
            <p:cNvPr id="8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2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9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2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0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2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570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2052" y="764704"/>
            <a:ext cx="3394720" cy="1143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73" y="218363"/>
            <a:ext cx="2548239" cy="3694976"/>
          </a:xfrm>
          <a:prstGeom prst="rect">
            <a:avLst/>
          </a:prstGeom>
        </p:spPr>
      </p:pic>
      <p:pic>
        <p:nvPicPr>
          <p:cNvPr id="10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3709" b="9649"/>
          <a:stretch/>
        </p:blipFill>
        <p:spPr bwMode="auto">
          <a:xfrm>
            <a:off x="101861" y="218363"/>
            <a:ext cx="2860675" cy="367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714348" y="4357694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908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7839" r="9983" b="16756"/>
          <a:stretch/>
        </p:blipFill>
        <p:spPr bwMode="auto">
          <a:xfrm>
            <a:off x="473560" y="238039"/>
            <a:ext cx="2636866" cy="3667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9929" r="11530" b="18214"/>
          <a:stretch/>
        </p:blipFill>
        <p:spPr bwMode="auto">
          <a:xfrm>
            <a:off x="3231371" y="289506"/>
            <a:ext cx="2558673" cy="3561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2722314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14348" y="4357694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910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2695" r="12831" b="15290"/>
          <a:stretch/>
        </p:blipFill>
        <p:spPr bwMode="auto">
          <a:xfrm>
            <a:off x="446387" y="332656"/>
            <a:ext cx="2511658" cy="3654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2000" r="11731" b="16000"/>
          <a:stretch/>
        </p:blipFill>
        <p:spPr bwMode="auto">
          <a:xfrm>
            <a:off x="3131840" y="381105"/>
            <a:ext cx="2448272" cy="3557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677684" y="274638"/>
            <a:ext cx="3009116" cy="2650306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14348" y="4357694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38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419814" y="264722"/>
            <a:ext cx="2651850" cy="3985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1804" r="11883" b="15924"/>
          <a:stretch/>
        </p:blipFill>
        <p:spPr bwMode="auto">
          <a:xfrm>
            <a:off x="3121400" y="249493"/>
            <a:ext cx="2736304" cy="3971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2866330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14348" y="4357694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671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8032" t="23847" r="3320" b="12957"/>
          <a:stretch>
            <a:fillRect/>
          </a:stretch>
        </p:blipFill>
        <p:spPr bwMode="auto">
          <a:xfrm>
            <a:off x="0" y="0"/>
            <a:ext cx="9144000" cy="6894275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04664" y="3482349"/>
            <a:ext cx="813467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Exercice n°1 </a:t>
            </a:r>
            <a:r>
              <a:rPr lang="fr-FR" sz="3600" b="1" dirty="0">
                <a:solidFill>
                  <a:schemeClr val="bg1"/>
                </a:solidFill>
                <a:latin typeface="Goudy Old Style"/>
              </a:rPr>
              <a:t>pour les cycles 3, 4 et </a:t>
            </a:r>
            <a:r>
              <a:rPr lang="fr-FR" sz="3600" b="1" dirty="0" smtClean="0">
                <a:solidFill>
                  <a:schemeClr val="bg1"/>
                </a:solidFill>
                <a:latin typeface="Goudy Old Style"/>
              </a:rPr>
              <a:t>lycée</a:t>
            </a: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>Identifier les personnages</a:t>
            </a:r>
            <a:r>
              <a:rPr lang="fr-FR" sz="40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>
                <a:solidFill>
                  <a:schemeClr val="bg1"/>
                </a:solidFill>
              </a:rPr>
              <a:t/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3100" b="1" dirty="0"/>
              <a:t/>
            </a:r>
            <a:br>
              <a:rPr lang="fr-FR" sz="3100" b="1" dirty="0"/>
            </a:br>
            <a:endParaRPr lang="fr-FR" b="1" dirty="0"/>
          </a:p>
        </p:txBody>
      </p:sp>
      <p:sp>
        <p:nvSpPr>
          <p:cNvPr id="7" name="Losange 6"/>
          <p:cNvSpPr>
            <a:spLocks noChangeAspect="1"/>
          </p:cNvSpPr>
          <p:nvPr/>
        </p:nvSpPr>
        <p:spPr>
          <a:xfrm>
            <a:off x="1271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Losange 7"/>
          <p:cNvSpPr>
            <a:spLocks noChangeAspect="1"/>
          </p:cNvSpPr>
          <p:nvPr/>
        </p:nvSpPr>
        <p:spPr>
          <a:xfrm>
            <a:off x="3065791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Losange 8"/>
          <p:cNvSpPr>
            <a:spLocks noChangeAspect="1"/>
          </p:cNvSpPr>
          <p:nvPr/>
        </p:nvSpPr>
        <p:spPr>
          <a:xfrm>
            <a:off x="154750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Losange 9"/>
          <p:cNvSpPr>
            <a:spLocks noChangeAspect="1"/>
          </p:cNvSpPr>
          <p:nvPr/>
        </p:nvSpPr>
        <p:spPr>
          <a:xfrm>
            <a:off x="12711" y="-734061"/>
            <a:ext cx="1525270" cy="1525905"/>
          </a:xfrm>
          <a:prstGeom prst="diamond">
            <a:avLst/>
          </a:prstGeom>
          <a:solidFill>
            <a:srgbClr val="E5C0AD">
              <a:alpha val="28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Losange 10"/>
          <p:cNvSpPr>
            <a:spLocks noChangeAspect="1"/>
          </p:cNvSpPr>
          <p:nvPr/>
        </p:nvSpPr>
        <p:spPr>
          <a:xfrm>
            <a:off x="12711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Losange 11"/>
          <p:cNvSpPr>
            <a:spLocks noChangeAspect="1"/>
          </p:cNvSpPr>
          <p:nvPr/>
        </p:nvSpPr>
        <p:spPr>
          <a:xfrm>
            <a:off x="12711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Losange 12"/>
          <p:cNvSpPr>
            <a:spLocks noChangeAspect="1"/>
          </p:cNvSpPr>
          <p:nvPr/>
        </p:nvSpPr>
        <p:spPr>
          <a:xfrm>
            <a:off x="1271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Losange 13"/>
          <p:cNvSpPr>
            <a:spLocks noChangeAspect="1"/>
          </p:cNvSpPr>
          <p:nvPr/>
        </p:nvSpPr>
        <p:spPr>
          <a:xfrm>
            <a:off x="1530996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Losange 14"/>
          <p:cNvSpPr>
            <a:spLocks noChangeAspect="1"/>
          </p:cNvSpPr>
          <p:nvPr/>
        </p:nvSpPr>
        <p:spPr>
          <a:xfrm>
            <a:off x="1530996" y="2303144"/>
            <a:ext cx="1525270" cy="1525905"/>
          </a:xfrm>
          <a:prstGeom prst="diamond">
            <a:avLst/>
          </a:prstGeom>
          <a:solidFill>
            <a:srgbClr val="E5C0AD">
              <a:alpha val="4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Losange 15"/>
          <p:cNvSpPr>
            <a:spLocks noChangeAspect="1"/>
          </p:cNvSpPr>
          <p:nvPr/>
        </p:nvSpPr>
        <p:spPr>
          <a:xfrm>
            <a:off x="3065791" y="3821429"/>
            <a:ext cx="1525270" cy="1525905"/>
          </a:xfrm>
          <a:prstGeom prst="diamond">
            <a:avLst/>
          </a:prstGeom>
          <a:solidFill>
            <a:srgbClr val="E5C0AD">
              <a:alpha val="5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Losange 16"/>
          <p:cNvSpPr>
            <a:spLocks noChangeAspect="1"/>
          </p:cNvSpPr>
          <p:nvPr/>
        </p:nvSpPr>
        <p:spPr>
          <a:xfrm>
            <a:off x="1530996" y="767714"/>
            <a:ext cx="1525270" cy="1525905"/>
          </a:xfrm>
          <a:prstGeom prst="diamond">
            <a:avLst/>
          </a:prstGeom>
          <a:solidFill>
            <a:srgbClr val="E5C0AD">
              <a:alpha val="3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Losange 17"/>
          <p:cNvSpPr>
            <a:spLocks noChangeAspect="1"/>
          </p:cNvSpPr>
          <p:nvPr/>
        </p:nvSpPr>
        <p:spPr>
          <a:xfrm>
            <a:off x="4584076" y="5356224"/>
            <a:ext cx="1525270" cy="1525905"/>
          </a:xfrm>
          <a:prstGeom prst="diamond">
            <a:avLst/>
          </a:prstGeom>
          <a:solidFill>
            <a:srgbClr val="E5C0AD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8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2139" r="21538" b="17230"/>
          <a:stretch/>
        </p:blipFill>
        <p:spPr bwMode="auto">
          <a:xfrm>
            <a:off x="446387" y="12065"/>
            <a:ext cx="2609850" cy="425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9358" r="8525" b="16440"/>
          <a:stretch/>
        </p:blipFill>
        <p:spPr bwMode="auto">
          <a:xfrm>
            <a:off x="3131840" y="12065"/>
            <a:ext cx="2933700" cy="4265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2650306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14348" y="4357694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257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804" r="9686" b="15367"/>
          <a:stretch/>
        </p:blipFill>
        <p:spPr bwMode="auto">
          <a:xfrm>
            <a:off x="446387" y="72008"/>
            <a:ext cx="2808312" cy="414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12889" r="20134" b="15273"/>
          <a:stretch/>
        </p:blipFill>
        <p:spPr bwMode="auto">
          <a:xfrm>
            <a:off x="3329418" y="87947"/>
            <a:ext cx="2402905" cy="414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01484" y="274638"/>
            <a:ext cx="2685316" cy="2650306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14348" y="4357694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789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2000" r="14101" b="16110"/>
          <a:stretch/>
        </p:blipFill>
        <p:spPr bwMode="auto">
          <a:xfrm>
            <a:off x="446387" y="0"/>
            <a:ext cx="2709912" cy="4032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3369" r="13443" b="15995"/>
          <a:stretch/>
        </p:blipFill>
        <p:spPr bwMode="auto">
          <a:xfrm>
            <a:off x="3156299" y="11814"/>
            <a:ext cx="2808312" cy="4032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01484" y="274638"/>
            <a:ext cx="2685316" cy="2578298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14348" y="4357694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039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704" y="1772816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14001" r="19004" b="15111"/>
          <a:stretch/>
        </p:blipFill>
        <p:spPr bwMode="auto">
          <a:xfrm>
            <a:off x="435704" y="13253"/>
            <a:ext cx="2711689" cy="4102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0468" r="9030" b="15138"/>
          <a:stretch/>
        </p:blipFill>
        <p:spPr bwMode="auto">
          <a:xfrm>
            <a:off x="3253827" y="52872"/>
            <a:ext cx="2808312" cy="4064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3226370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14348" y="4357694"/>
            <a:ext cx="7682647" cy="2214578"/>
            <a:chOff x="428596" y="4071942"/>
            <a:chExt cx="7682647" cy="2214578"/>
          </a:xfrm>
        </p:grpSpPr>
        <p:pic>
          <p:nvPicPr>
            <p:cNvPr id="12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4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03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14229" r="14006" b="14403"/>
          <a:stretch/>
        </p:blipFill>
        <p:spPr bwMode="auto">
          <a:xfrm>
            <a:off x="590099" y="1216697"/>
            <a:ext cx="2207568" cy="299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2250" r="13044" b="17372"/>
          <a:stretch/>
        </p:blipFill>
        <p:spPr bwMode="auto">
          <a:xfrm>
            <a:off x="3433604" y="1240075"/>
            <a:ext cx="2111896" cy="2996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2667" r="13533" b="14161"/>
          <a:stretch/>
        </p:blipFill>
        <p:spPr bwMode="auto">
          <a:xfrm>
            <a:off x="6300192" y="1216697"/>
            <a:ext cx="2095233" cy="302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Quels sont les sentiments exprimés par Apollon, </a:t>
            </a:r>
            <a:r>
              <a:rPr lang="fr-FR" sz="2400" dirty="0" err="1" smtClean="0"/>
              <a:t>Issé</a:t>
            </a:r>
            <a:r>
              <a:rPr lang="fr-FR" sz="2400" dirty="0" smtClean="0"/>
              <a:t> et la naïade?</a:t>
            </a:r>
            <a:endParaRPr lang="fr-FR" sz="24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714348" y="4357694"/>
            <a:ext cx="7682647" cy="2214578"/>
            <a:chOff x="428596" y="4071942"/>
            <a:chExt cx="7682647" cy="2214578"/>
          </a:xfrm>
        </p:grpSpPr>
        <p:pic>
          <p:nvPicPr>
            <p:cNvPr id="13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5"/>
            <a:srcRect l="60059" t="48430" r="32617" b="41732"/>
            <a:stretch>
              <a:fillRect/>
            </a:stretch>
          </p:blipFill>
          <p:spPr bwMode="auto">
            <a:xfrm>
              <a:off x="3143240" y="4071942"/>
              <a:ext cx="2013253" cy="2214578"/>
            </a:xfrm>
            <a:prstGeom prst="rect">
              <a:avLst/>
            </a:prstGeom>
            <a:noFill/>
          </p:spPr>
        </p:pic>
        <p:pic>
          <p:nvPicPr>
            <p:cNvPr id="14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5"/>
            <a:srcRect l="49675" t="34261" r="38606" b="51431"/>
            <a:stretch>
              <a:fillRect/>
            </a:stretch>
          </p:blipFill>
          <p:spPr bwMode="auto">
            <a:xfrm>
              <a:off x="428596" y="4071942"/>
              <a:ext cx="2214578" cy="2214578"/>
            </a:xfrm>
            <a:prstGeom prst="rect">
              <a:avLst/>
            </a:prstGeom>
            <a:noFill/>
          </p:spPr>
        </p:pic>
        <p:pic>
          <p:nvPicPr>
            <p:cNvPr id="15" name="Picture 2" descr="F:\cours 2016\Musée\dosiers pédago\Les amours contrarié es\1794-1-1 Boucher Apollon et Issé\1794-1-1 - Boucher- Issé, Lauginie.jpg"/>
            <p:cNvPicPr>
              <a:picLocks noChangeAspect="1" noChangeArrowheads="1"/>
            </p:cNvPicPr>
            <p:nvPr/>
          </p:nvPicPr>
          <p:blipFill>
            <a:blip r:embed="rId5"/>
            <a:srcRect l="10482" t="67722" r="80411" b="22299"/>
            <a:stretch>
              <a:fillRect/>
            </a:stretch>
          </p:blipFill>
          <p:spPr bwMode="auto">
            <a:xfrm>
              <a:off x="5643570" y="4071942"/>
              <a:ext cx="2467673" cy="22145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115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5390" t="25040" r="11133" b="153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2890664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Les réponses: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476672"/>
            <a:ext cx="6264696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 smtClean="0">
                <a:solidFill>
                  <a:schemeClr val="bg1"/>
                </a:solidFill>
              </a:rPr>
              <a:t>L’admiration ou la joie tranquille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6492150" y="1556859"/>
            <a:ext cx="2472338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1571612"/>
            <a:ext cx="2698137" cy="3816424"/>
          </a:xfrm>
          <a:prstGeom prst="rect">
            <a:avLst/>
          </a:prstGeom>
        </p:spPr>
      </p:pic>
      <p:pic>
        <p:nvPicPr>
          <p:cNvPr id="13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49675" t="34261" r="38606" b="51431"/>
          <a:stretch>
            <a:fillRect/>
          </a:stretch>
        </p:blipFill>
        <p:spPr bwMode="auto">
          <a:xfrm>
            <a:off x="0" y="1785926"/>
            <a:ext cx="3357586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5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5390" t="25040" r="11133" b="153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Les réponses: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620688"/>
            <a:ext cx="6203032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Le ravissement ou la joie tranquille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6804046" y="1592694"/>
            <a:ext cx="2232450" cy="3564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2695" r="12831" b="15290"/>
          <a:stretch/>
        </p:blipFill>
        <p:spPr bwMode="auto">
          <a:xfrm>
            <a:off x="3995936" y="1556792"/>
            <a:ext cx="2520280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60059" t="48430" r="32617" b="41732"/>
          <a:stretch>
            <a:fillRect/>
          </a:stretch>
        </p:blipFill>
        <p:spPr bwMode="auto">
          <a:xfrm>
            <a:off x="357158" y="1571611"/>
            <a:ext cx="3214710" cy="3536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41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25390" t="25040" r="11133" b="153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3250704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La réponse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476672"/>
            <a:ext cx="6120680" cy="644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>
                <a:solidFill>
                  <a:schemeClr val="bg1"/>
                </a:solidFill>
              </a:rPr>
              <a:t> </a:t>
            </a:r>
            <a:r>
              <a:rPr lang="fr-FR" sz="4000" dirty="0" smtClean="0">
                <a:solidFill>
                  <a:schemeClr val="bg1"/>
                </a:solidFill>
              </a:rPr>
              <a:t>la joie tranquille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4929190" y="1500174"/>
            <a:ext cx="3096344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 l="10482" t="67722" r="80411" b="22299"/>
          <a:stretch>
            <a:fillRect/>
          </a:stretch>
        </p:blipFill>
        <p:spPr bwMode="auto">
          <a:xfrm>
            <a:off x="857224" y="1857364"/>
            <a:ext cx="3741311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2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urs 2016\Musée\dosiers pédago\Les amours contrarié es\1794-1-1 Boucher Apollon et Issé\1794-1-1 - Boucher- Issé, Laugi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4464"/>
            <a:ext cx="7458076" cy="610824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5126672" y="4186873"/>
            <a:ext cx="109347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3323907" y="3429953"/>
            <a:ext cx="145161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1044257" y="5688013"/>
            <a:ext cx="145161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508057" y="5867083"/>
            <a:ext cx="145161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607752" y="4610418"/>
            <a:ext cx="571500" cy="125666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4194809" y="567373"/>
            <a:ext cx="109347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7006272" y="4491673"/>
            <a:ext cx="1093470" cy="423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3330257" y="985838"/>
            <a:ext cx="1450975" cy="50609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>
          <a:xfrm flipH="1">
            <a:off x="2382837" y="985838"/>
            <a:ext cx="2283460" cy="132207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>
          <a:xfrm>
            <a:off x="4781232" y="985838"/>
            <a:ext cx="1014095" cy="65278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>
          <a:xfrm>
            <a:off x="4666297" y="985838"/>
            <a:ext cx="1749425" cy="202438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9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914</Words>
  <Application>Microsoft Office PowerPoint</Application>
  <PresentationFormat>Affichage à l'écran (4:3)</PresentationFormat>
  <Paragraphs>426</Paragraphs>
  <Slides>87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87</vt:i4>
      </vt:variant>
    </vt:vector>
  </HeadingPairs>
  <TitlesOfParts>
    <vt:vector size="88" baseType="lpstr">
      <vt:lpstr>Thème Office</vt:lpstr>
      <vt:lpstr>Présentation PowerPoint</vt:lpstr>
      <vt:lpstr> Exercices pour les cycles 1, 2 et 3 Identifier les personnages      </vt:lpstr>
      <vt:lpstr>Présentation PowerPoint</vt:lpstr>
      <vt:lpstr>Exercices pour les cycles 1,2 et 3   Si le tableau parlait…   </vt:lpstr>
      <vt:lpstr>Présentation PowerPoint</vt:lpstr>
      <vt:lpstr>Présentation PowerPoint</vt:lpstr>
      <vt:lpstr> Exercices pour les cycles 3, 4 et lycée       </vt:lpstr>
      <vt:lpstr> Exercice n°1 pour les cycles 3, 4 et lycée Identifier les personnages      </vt:lpstr>
      <vt:lpstr>Présentation PowerPoint</vt:lpstr>
      <vt:lpstr> Exercice n°2 pour les cycles 3, 4 et lycée Comparer le traitement pictural d’un sujet      </vt:lpstr>
      <vt:lpstr>LARMESSIN Nicolas IV (de), Apollon et Issé, 18e siècle, Rennes, musée des Beaux-arts </vt:lpstr>
      <vt:lpstr>CHAUVEAU François, Les métamorphoses en rondeaux, 1676, Montpellier, Médiathèque centrale d’agglomération Emile Zola </vt:lpstr>
      <vt:lpstr>JOUVENET Jean-Baptiste, Apollon sur son char se présente à Thétis, 1er quart du 18e siècle, Versailles, musée national des châteaux de Versailles et de Trianon </vt:lpstr>
      <vt:lpstr>LA FOSSE Charles (de), Apollon et Thétis, 4ième quart du 17e siècle, Versailles, musée national des châteaux de Versailles et de Trianon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Exercice n°3 pour les cycles 3, 4 et lycée     Comprendre les sentiments des personnages du tableau de François Boucher, Apollon révélant sa divinité à la bergère Issé   Version 3.1: Pour chacun des sentiments évoqués, trouve un synonyme et une définition de ce sentiment. Décrire avec précision le visage.   </vt:lpstr>
      <vt:lpstr>L’attention</vt:lpstr>
      <vt:lpstr>L’admiration</vt:lpstr>
      <vt:lpstr>L’admiration avec étonnement</vt:lpstr>
      <vt:lpstr>La vénération</vt:lpstr>
      <vt:lpstr>Le ravissement</vt:lpstr>
      <vt:lpstr>Le désir</vt:lpstr>
      <vt:lpstr>La joie tranquille</vt:lpstr>
      <vt:lpstr>Le rire</vt:lpstr>
      <vt:lpstr>La douleur aiguë</vt:lpstr>
      <vt:lpstr>La douleur corporelle simple</vt:lpstr>
      <vt:lpstr>La tristesse</vt:lpstr>
      <vt:lpstr>Les pleurs</vt:lpstr>
      <vt:lpstr>La compassion</vt:lpstr>
      <vt:lpstr>Le mépris</vt:lpstr>
      <vt:lpstr>L’horreur</vt:lpstr>
      <vt:lpstr>L’effroi</vt:lpstr>
      <vt:lpstr>La colère</vt:lpstr>
      <vt:lpstr>La haine ou la jalousie</vt:lpstr>
      <vt:lpstr>Le désespoir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Les réponses:</vt:lpstr>
      <vt:lpstr>Les réponses:</vt:lpstr>
      <vt:lpstr>La réponse:</vt:lpstr>
      <vt:lpstr> Exercice n°3 pour les cycles 3, 4 et lycée      Comprendre les sentiments des personnages du tableau de François Boucher, Apollon révélant sa divinité à la bergère Issé   Version 3.2:Lie un sentiment à l’expression du visage et définis celui-ci  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Quels sont les sentiments exprimés par Apollon, Issé et la naïade?</vt:lpstr>
      <vt:lpstr>Les réponses:</vt:lpstr>
      <vt:lpstr>Les réponses:</vt:lpstr>
      <vt:lpstr>La réponse:</vt:lpstr>
    </vt:vector>
  </TitlesOfParts>
  <Company>Mairies de Tours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 PLUMECOCQ</dc:creator>
  <cp:lastModifiedBy>Eric GARIN</cp:lastModifiedBy>
  <cp:revision>50</cp:revision>
  <dcterms:created xsi:type="dcterms:W3CDTF">2016-05-10T13:17:26Z</dcterms:created>
  <dcterms:modified xsi:type="dcterms:W3CDTF">2016-07-18T12:15:38Z</dcterms:modified>
</cp:coreProperties>
</file>